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0" r:id="rId2"/>
    <p:sldId id="281" r:id="rId3"/>
    <p:sldId id="282" r:id="rId4"/>
    <p:sldId id="284" r:id="rId5"/>
    <p:sldId id="285" r:id="rId6"/>
    <p:sldId id="279" r:id="rId7"/>
    <p:sldId id="258" r:id="rId8"/>
    <p:sldId id="261" r:id="rId9"/>
    <p:sldId id="269" r:id="rId10"/>
    <p:sldId id="25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283"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FF3"/>
    <a:srgbClr val="EBFFEB"/>
    <a:srgbClr val="CCFFCC"/>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377" autoAdjust="0"/>
    <p:restoredTop sz="98415" autoAdjust="0"/>
  </p:normalViewPr>
  <p:slideViewPr>
    <p:cSldViewPr>
      <p:cViewPr>
        <p:scale>
          <a:sx n="72" d="100"/>
          <a:sy n="72" d="100"/>
        </p:scale>
        <p:origin x="-566" y="-154"/>
      </p:cViewPr>
      <p:guideLst>
        <p:guide orient="horz" pos="2160"/>
        <p:guide pos="2880"/>
      </p:guideLst>
    </p:cSldViewPr>
  </p:slideViewPr>
  <p:outlineViewPr>
    <p:cViewPr>
      <p:scale>
        <a:sx n="33" d="100"/>
        <a:sy n="33" d="100"/>
      </p:scale>
      <p:origin x="216" y="64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style val="26"/>
  <c:chart>
    <c:title>
      <c:tx>
        <c:rich>
          <a:bodyPr/>
          <a:lstStyle/>
          <a:p>
            <a:pPr>
              <a:defRPr/>
            </a:pPr>
            <a:r>
              <a:rPr lang="ru-RU" sz="2800" dirty="0">
                <a:solidFill>
                  <a:srgbClr val="7030A0"/>
                </a:solidFill>
              </a:rPr>
              <a:t>Расходы </a:t>
            </a:r>
            <a:r>
              <a:rPr lang="ru-RU" sz="2800" dirty="0" smtClean="0">
                <a:solidFill>
                  <a:srgbClr val="7030A0"/>
                </a:solidFill>
              </a:rPr>
              <a:t>всего: 1 910 670,7</a:t>
            </a:r>
            <a:r>
              <a:rPr lang="ru-RU" sz="2800" baseline="0" dirty="0" smtClean="0">
                <a:solidFill>
                  <a:srgbClr val="7030A0"/>
                </a:solidFill>
              </a:rPr>
              <a:t> </a:t>
            </a:r>
            <a:r>
              <a:rPr lang="ru-RU" sz="2800" dirty="0" smtClean="0">
                <a:solidFill>
                  <a:srgbClr val="7030A0"/>
                </a:solidFill>
              </a:rPr>
              <a:t>тыс.руб.</a:t>
            </a:r>
            <a:endParaRPr lang="ru-RU" sz="2800" dirty="0">
              <a:solidFill>
                <a:srgbClr val="7030A0"/>
              </a:solidFill>
            </a:endParaRPr>
          </a:p>
        </c:rich>
      </c:tx>
      <c:layout>
        <c:manualLayout>
          <c:xMode val="edge"/>
          <c:yMode val="edge"/>
          <c:x val="0.22794292108490238"/>
          <c:y val="1.2702078906914471E-2"/>
        </c:manualLayout>
      </c:layout>
    </c:title>
    <c:view3D>
      <c:rotX val="40"/>
      <c:perspective val="10"/>
    </c:view3D>
    <c:plotArea>
      <c:layout>
        <c:manualLayout>
          <c:layoutTarget val="inner"/>
          <c:xMode val="edge"/>
          <c:yMode val="edge"/>
          <c:x val="0"/>
          <c:y val="0.10729672756441211"/>
          <c:w val="0.60868811669132772"/>
          <c:h val="0.84613948482901702"/>
        </c:manualLayout>
      </c:layout>
      <c:pie3DChart>
        <c:varyColors val="1"/>
        <c:ser>
          <c:idx val="0"/>
          <c:order val="0"/>
          <c:tx>
            <c:strRef>
              <c:f>Лист1!$B$1</c:f>
              <c:strCache>
                <c:ptCount val="1"/>
                <c:pt idx="0">
                  <c:v>Расходы всего -1910670,7 т.р.</c:v>
                </c:pt>
              </c:strCache>
            </c:strRef>
          </c:tx>
          <c:explosion val="25"/>
          <c:dLbls>
            <c:dLbl>
              <c:idx val="1"/>
              <c:delete val="1"/>
            </c:dLbl>
            <c:dLbl>
              <c:idx val="2"/>
              <c:layout>
                <c:manualLayout>
                  <c:x val="-2.7165982305742551E-2"/>
                  <c:y val="5.223688276981333E-2"/>
                </c:manualLayout>
              </c:layout>
              <c:dLblPos val="bestFit"/>
              <c:showPercent val="1"/>
            </c:dLbl>
            <c:dLbl>
              <c:idx val="3"/>
              <c:layout>
                <c:manualLayout>
                  <c:x val="-3.6931905749827673E-2"/>
                  <c:y val="5.3226044662643107E-2"/>
                </c:manualLayout>
              </c:layout>
              <c:dLblPos val="bestFit"/>
              <c:showPercent val="1"/>
            </c:dLbl>
            <c:dLbl>
              <c:idx val="4"/>
              <c:layout>
                <c:manualLayout>
                  <c:x val="-5.1849705104850208E-2"/>
                  <c:y val="7.0001956986960198E-2"/>
                </c:manualLayout>
              </c:layout>
              <c:dLblPos val="bestFit"/>
              <c:showPercent val="1"/>
            </c:dLbl>
            <c:dLbl>
              <c:idx val="7"/>
              <c:layout>
                <c:manualLayout>
                  <c:x val="3.5130624943850518E-2"/>
                  <c:y val="6.9775419910392336E-2"/>
                </c:manualLayout>
              </c:layout>
              <c:dLblPos val="bestFit"/>
              <c:showPercent val="1"/>
            </c:dLbl>
            <c:dLbl>
              <c:idx val="9"/>
              <c:delete val="1"/>
            </c:dLbl>
            <c:dLblPos val="bestFit"/>
            <c:showPercent val="1"/>
          </c:dLbls>
          <c:cat>
            <c:strRef>
              <c:f>Лист1!$A$2:$A$11</c:f>
              <c:strCache>
                <c:ptCount val="10"/>
                <c:pt idx="0">
                  <c:v>Общегосударственые вопросы: 101731,6</c:v>
                </c:pt>
                <c:pt idx="1">
                  <c:v>Национальная безопасность и правоохранительная деятельность: 4806,6</c:v>
                </c:pt>
                <c:pt idx="2">
                  <c:v>Национальная экономика: 72686,2</c:v>
                </c:pt>
                <c:pt idx="3">
                  <c:v>Жилищно-коммунальное хозяйство: 118904,7</c:v>
                </c:pt>
                <c:pt idx="4">
                  <c:v>Охрана окружающей среды: 74,2</c:v>
                </c:pt>
                <c:pt idx="5">
                  <c:v>Образование: 1334317,0</c:v>
                </c:pt>
                <c:pt idx="6">
                  <c:v>Культура и кинематография: 146846,6</c:v>
                </c:pt>
                <c:pt idx="7">
                  <c:v>Социальная политика:56438,6</c:v>
                </c:pt>
                <c:pt idx="8">
                  <c:v>Физическая культура и спорт: 74735,7</c:v>
                </c:pt>
                <c:pt idx="9">
                  <c:v>Обслуживание государственного и муниципального долга: 129,5</c:v>
                </c:pt>
              </c:strCache>
            </c:strRef>
          </c:cat>
          <c:val>
            <c:numRef>
              <c:f>Лист1!$B$2:$B$11</c:f>
              <c:numCache>
                <c:formatCode>General</c:formatCode>
                <c:ptCount val="10"/>
                <c:pt idx="0">
                  <c:v>101731.6</c:v>
                </c:pt>
                <c:pt idx="1">
                  <c:v>4806.6000000000004</c:v>
                </c:pt>
                <c:pt idx="2">
                  <c:v>72686.2</c:v>
                </c:pt>
                <c:pt idx="3">
                  <c:v>118904.7</c:v>
                </c:pt>
                <c:pt idx="4">
                  <c:v>74.2</c:v>
                </c:pt>
                <c:pt idx="5">
                  <c:v>1334317</c:v>
                </c:pt>
                <c:pt idx="6">
                  <c:v>146846.6</c:v>
                </c:pt>
                <c:pt idx="7">
                  <c:v>56438.6</c:v>
                </c:pt>
                <c:pt idx="8">
                  <c:v>74735.7</c:v>
                </c:pt>
                <c:pt idx="9">
                  <c:v>129.5</c:v>
                </c:pt>
              </c:numCache>
            </c:numRef>
          </c:val>
        </c:ser>
        <c:dLbls>
          <c:showPercent val="1"/>
        </c:dLbls>
      </c:pie3DChart>
    </c:plotArea>
    <c:legend>
      <c:legendPos val="r"/>
      <c:layout>
        <c:manualLayout>
          <c:xMode val="edge"/>
          <c:yMode val="edge"/>
          <c:x val="0.60983540345520726"/>
          <c:y val="9.4440456754755514E-2"/>
          <c:w val="0.38818396648373782"/>
          <c:h val="0.90555954324524446"/>
        </c:manualLayout>
      </c:layout>
      <c:txPr>
        <a:bodyPr/>
        <a:lstStyle/>
        <a:p>
          <a:pPr>
            <a:defRPr sz="1300" b="0" i="1" kern="0" spc="-10" baseline="0">
              <a:latin typeface="Times New Roman" pitchFamily="18" charset="0"/>
            </a:defRPr>
          </a:pPr>
          <a:endParaRPr lang="ru-RU"/>
        </a:p>
      </c:txPr>
    </c:legend>
    <c:plotVisOnly val="1"/>
  </c:chart>
  <c:spPr>
    <a:scene3d>
      <a:camera prst="orthographicFront"/>
      <a:lightRig rig="threePt" dir="t"/>
    </a:scene3d>
    <a:sp3d>
      <a:bevelT/>
    </a:sp3d>
  </c:spPr>
  <c:txPr>
    <a:bodyPr/>
    <a:lstStyle/>
    <a:p>
      <a:pPr>
        <a:defRPr sz="1800"/>
      </a:pPr>
      <a:endParaRPr lang="ru-RU"/>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C1DFA7-8886-4162-9F85-5F93EE0DAC60}" type="datetimeFigureOut">
              <a:rPr lang="ru-RU" smtClean="0"/>
              <a:pPr/>
              <a:t>30.04.2019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824ED1-8B6C-4F32-9942-6FBEA29D87F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5824ED1-8B6C-4F32-9942-6FBEA29D87FC}" type="slidenum">
              <a:rPr lang="ru-RU" smtClean="0"/>
              <a:pPr/>
              <a:t>6</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5824ED1-8B6C-4F32-9942-6FBEA29D87FC}" type="slidenum">
              <a:rPr lang="ru-RU" smtClean="0"/>
              <a:pPr/>
              <a:t>10</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286DD0A-A737-4D98-809E-78CDA20E5881}" type="slidenum">
              <a:rPr lang="ru-RU" smtClean="0"/>
              <a:pPr/>
              <a:t>14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30.04.2019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30.04.2019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30.04.2019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mailto:minfin28votkinsk@yandex.r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ru.wikipedia.org/wiki/%D0%9B%D0%B0%D1%82%D1%8B%D0%BD%D1%8C"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oleObject" Target="../embeddings/_____Microsoft_Office_Excel_97-20031111.xls"/><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7" descr="C:\Documents and Settings\Администратор\Мои документы\Мои рисунки\н.в..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500034" y="1357298"/>
            <a:ext cx="8229600" cy="4697427"/>
          </a:xfrm>
        </p:spPr>
        <p:txBody>
          <a:bodyPr>
            <a:normAutofit/>
          </a:bodyPr>
          <a:lstStyle/>
          <a:p>
            <a:pPr algn="ctr">
              <a:buNone/>
            </a:pPr>
            <a:r>
              <a:rPr lang="ru-RU" sz="3600" b="1" dirty="0" smtClean="0"/>
              <a:t>БЮДЖЕТ ДЛЯ ГРАЖДАН </a:t>
            </a:r>
            <a:endParaRPr lang="ru-RU" sz="3600" dirty="0" smtClean="0"/>
          </a:p>
          <a:p>
            <a:pPr algn="ctr">
              <a:buNone/>
            </a:pPr>
            <a:r>
              <a:rPr lang="ru-RU" sz="3600" dirty="0" smtClean="0"/>
              <a:t> к проекту решения </a:t>
            </a:r>
          </a:p>
          <a:p>
            <a:pPr algn="ctr">
              <a:buNone/>
            </a:pPr>
            <a:r>
              <a:rPr lang="ru-RU" sz="3600" dirty="0" err="1" smtClean="0"/>
              <a:t>Воткинской</a:t>
            </a:r>
            <a:r>
              <a:rPr lang="ru-RU" sz="3600" dirty="0" smtClean="0"/>
              <a:t> городской Думы</a:t>
            </a:r>
          </a:p>
          <a:p>
            <a:pPr algn="ctr">
              <a:lnSpc>
                <a:spcPct val="110000"/>
              </a:lnSpc>
              <a:spcBef>
                <a:spcPts val="0"/>
              </a:spcBef>
              <a:buNone/>
            </a:pPr>
            <a:r>
              <a:rPr lang="ru-RU" sz="3600" dirty="0" smtClean="0"/>
              <a:t>«Об исполнении бюджета муниципального образования </a:t>
            </a:r>
          </a:p>
          <a:p>
            <a:pPr algn="ctr">
              <a:lnSpc>
                <a:spcPct val="110000"/>
              </a:lnSpc>
              <a:spcBef>
                <a:spcPts val="0"/>
              </a:spcBef>
              <a:buNone/>
            </a:pPr>
            <a:r>
              <a:rPr lang="ru-RU" sz="3600" dirty="0" smtClean="0"/>
              <a:t>«Город Воткинск» за 2018 год»</a:t>
            </a:r>
          </a:p>
          <a:p>
            <a:pPr algn="ctr">
              <a:buNone/>
            </a:pPr>
            <a:endParaRPr lang="ru-RU" dirty="0" smtClean="0"/>
          </a:p>
        </p:txBody>
      </p:sp>
      <p:pic>
        <p:nvPicPr>
          <p:cNvPr id="5" name="Picture 34" descr="gerb"/>
          <p:cNvPicPr>
            <a:picLocks noChangeAspect="1" noChangeArrowheads="1"/>
          </p:cNvPicPr>
          <p:nvPr/>
        </p:nvPicPr>
        <p:blipFill>
          <a:blip r:embed="rId3"/>
          <a:srcRect/>
          <a:stretch>
            <a:fillRect/>
          </a:stretch>
        </p:blipFill>
        <p:spPr bwMode="auto">
          <a:xfrm>
            <a:off x="0" y="0"/>
            <a:ext cx="646113" cy="118268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н.в.2"/>
          <p:cNvPicPr>
            <a:picLocks noChangeAspect="1" noChangeArrowheads="1"/>
          </p:cNvPicPr>
          <p:nvPr/>
        </p:nvPicPr>
        <p:blipFill>
          <a:blip r:embed="rId3"/>
          <a:srcRect/>
          <a:stretch>
            <a:fillRect/>
          </a:stretch>
        </p:blipFill>
        <p:spPr bwMode="auto">
          <a:xfrm>
            <a:off x="0" y="1"/>
            <a:ext cx="9144000" cy="6857999"/>
          </a:xfrm>
          <a:prstGeom prst="rect">
            <a:avLst/>
          </a:prstGeom>
          <a:noFill/>
        </p:spPr>
      </p:pic>
      <p:sp>
        <p:nvSpPr>
          <p:cNvPr id="2" name="Заголовок 1"/>
          <p:cNvSpPr>
            <a:spLocks noGrp="1"/>
          </p:cNvSpPr>
          <p:nvPr>
            <p:ph type="ctrTitle"/>
          </p:nvPr>
        </p:nvSpPr>
        <p:spPr>
          <a:xfrm>
            <a:off x="714348" y="1"/>
            <a:ext cx="7772400" cy="1000108"/>
          </a:xfrm>
        </p:spPr>
        <p:txBody>
          <a:bodyPr>
            <a:normAutofit/>
          </a:bodyPr>
          <a:lstStyle/>
          <a:p>
            <a:r>
              <a:rPr lang="ru-RU" sz="2400" dirty="0" smtClean="0">
                <a:solidFill>
                  <a:schemeClr val="tx2">
                    <a:lumMod val="75000"/>
                  </a:schemeClr>
                </a:solidFill>
                <a:latin typeface="Arial" pitchFamily="34" charset="0"/>
                <a:cs typeface="Arial" pitchFamily="34" charset="0"/>
              </a:rPr>
              <a:t>Структура расходов бюджета города Воткинска</a:t>
            </a:r>
            <a:br>
              <a:rPr lang="ru-RU" sz="2400" dirty="0" smtClean="0">
                <a:solidFill>
                  <a:schemeClr val="tx2">
                    <a:lumMod val="75000"/>
                  </a:schemeClr>
                </a:solidFill>
                <a:latin typeface="Arial" pitchFamily="34" charset="0"/>
                <a:cs typeface="Arial" pitchFamily="34" charset="0"/>
              </a:rPr>
            </a:br>
            <a:r>
              <a:rPr lang="ru-RU" sz="2400" dirty="0" smtClean="0">
                <a:solidFill>
                  <a:schemeClr val="tx2">
                    <a:lumMod val="75000"/>
                  </a:schemeClr>
                </a:solidFill>
                <a:latin typeface="Arial" pitchFamily="34" charset="0"/>
                <a:cs typeface="Arial" pitchFamily="34" charset="0"/>
              </a:rPr>
              <a:t>исполнение за 2018 год</a:t>
            </a:r>
            <a:endParaRPr lang="ru-RU" sz="2400" dirty="0">
              <a:solidFill>
                <a:schemeClr val="tx2">
                  <a:lumMod val="75000"/>
                </a:schemeClr>
              </a:solidFill>
              <a:latin typeface="Arial" pitchFamily="34" charset="0"/>
              <a:cs typeface="Arial" pitchFamily="34" charset="0"/>
            </a:endParaRPr>
          </a:p>
        </p:txBody>
      </p:sp>
      <p:graphicFrame>
        <p:nvGraphicFramePr>
          <p:cNvPr id="4" name="Диаграмма 3"/>
          <p:cNvGraphicFramePr/>
          <p:nvPr/>
        </p:nvGraphicFramePr>
        <p:xfrm>
          <a:off x="0" y="858982"/>
          <a:ext cx="9116291" cy="5999018"/>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34" descr="gerb"/>
          <p:cNvPicPr>
            <a:picLocks noChangeAspect="1" noChangeArrowheads="1"/>
          </p:cNvPicPr>
          <p:nvPr/>
        </p:nvPicPr>
        <p:blipFill>
          <a:blip r:embed="rId5"/>
          <a:srcRect/>
          <a:stretch>
            <a:fillRect/>
          </a:stretch>
        </p:blipFill>
        <p:spPr bwMode="auto">
          <a:xfrm>
            <a:off x="0" y="0"/>
            <a:ext cx="646113" cy="118268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15370" cy="928670"/>
          </a:xfrm>
        </p:spPr>
        <p:txBody>
          <a:bodyPr>
            <a:normAutofit fontScale="90000"/>
          </a:bodyPr>
          <a:lstStyle/>
          <a:p>
            <a:r>
              <a:rPr lang="ru-RU" sz="2000" dirty="0" smtClean="0">
                <a:latin typeface="Times New Roman" pitchFamily="18" charset="0"/>
                <a:cs typeface="Times New Roman" pitchFamily="18" charset="0"/>
              </a:rPr>
              <a:t>Исполнение расходов по разделам и подразделам  классификации расходов  Бюджета муниципального образования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«Город Воткинск» за 2018 год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0" y="928670"/>
          <a:ext cx="9143999" cy="5929330"/>
        </p:xfrm>
        <a:graphic>
          <a:graphicData uri="http://schemas.openxmlformats.org/drawingml/2006/table">
            <a:tbl>
              <a:tblPr firstRow="1" bandRow="1">
                <a:tableStyleId>{5C22544A-7EE6-4342-B048-85BDC9FD1C3A}</a:tableStyleId>
              </a:tblPr>
              <a:tblGrid>
                <a:gridCol w="2786050"/>
                <a:gridCol w="642942"/>
                <a:gridCol w="857256"/>
                <a:gridCol w="785818"/>
                <a:gridCol w="785818"/>
                <a:gridCol w="642942"/>
                <a:gridCol w="2643173"/>
              </a:tblGrid>
              <a:tr h="1125712">
                <a:tc>
                  <a:txBody>
                    <a:bodyPr/>
                    <a:lstStyle/>
                    <a:p>
                      <a:pPr algn="ctr">
                        <a:spcAft>
                          <a:spcPts val="0"/>
                        </a:spcAft>
                      </a:pPr>
                      <a:r>
                        <a:rPr lang="ru-RU" sz="1000" dirty="0">
                          <a:latin typeface="Times New Roman"/>
                          <a:ea typeface="Times New Roman"/>
                          <a:cs typeface="Times New Roman"/>
                        </a:rPr>
                        <a:t>Наименование показателя</a:t>
                      </a:r>
                      <a:endParaRPr lang="ru-RU" sz="1000" dirty="0">
                        <a:latin typeface="Calibri"/>
                        <a:ea typeface="Calibri"/>
                        <a:cs typeface="Times New Roman"/>
                      </a:endParaRPr>
                    </a:p>
                  </a:txBody>
                  <a:tcPr marL="68580" marR="68580" marT="0" marB="0" anchor="ctr"/>
                </a:tc>
                <a:tc>
                  <a:txBody>
                    <a:bodyPr/>
                    <a:lstStyle/>
                    <a:p>
                      <a:pPr algn="ctr">
                        <a:spcAft>
                          <a:spcPts val="0"/>
                        </a:spcAft>
                      </a:pPr>
                      <a:r>
                        <a:rPr lang="ru-RU" sz="1000" dirty="0">
                          <a:latin typeface="Times New Roman"/>
                          <a:ea typeface="Times New Roman"/>
                          <a:cs typeface="Times New Roman"/>
                        </a:rPr>
                        <a:t>Раздел</a:t>
                      </a:r>
                      <a:r>
                        <a:rPr lang="ru-RU" sz="1000" dirty="0" smtClean="0">
                          <a:latin typeface="Times New Roman"/>
                          <a:ea typeface="Times New Roman"/>
                          <a:cs typeface="Times New Roman"/>
                        </a:rPr>
                        <a:t>, </a:t>
                      </a:r>
                    </a:p>
                    <a:p>
                      <a:pPr algn="ctr">
                        <a:spcAft>
                          <a:spcPts val="0"/>
                        </a:spcAft>
                      </a:pPr>
                      <a:r>
                        <a:rPr lang="ru-RU" sz="1000" dirty="0" smtClean="0">
                          <a:latin typeface="Times New Roman"/>
                          <a:ea typeface="Times New Roman"/>
                          <a:cs typeface="Times New Roman"/>
                        </a:rPr>
                        <a:t>подраздел</a:t>
                      </a:r>
                      <a:endParaRPr lang="ru-RU" sz="1000" dirty="0">
                        <a:latin typeface="Calibri"/>
                        <a:ea typeface="Calibri"/>
                        <a:cs typeface="Times New Roman"/>
                      </a:endParaRPr>
                    </a:p>
                  </a:txBody>
                  <a:tcPr marL="68580" marR="68580" marT="0" marB="0" anchor="ctr"/>
                </a:tc>
                <a:tc>
                  <a:txBody>
                    <a:bodyPr/>
                    <a:lstStyle/>
                    <a:p>
                      <a:pPr algn="ctr">
                        <a:spcAft>
                          <a:spcPts val="0"/>
                        </a:spcAft>
                      </a:pPr>
                      <a:r>
                        <a:rPr lang="ru-RU" sz="1000" dirty="0" smtClean="0">
                          <a:latin typeface="Times New Roman"/>
                          <a:ea typeface="Times New Roman"/>
                          <a:cs typeface="Times New Roman"/>
                        </a:rPr>
                        <a:t>Утверждено  в бюджете</a:t>
                      </a:r>
                      <a:r>
                        <a:rPr lang="ru-RU" sz="1000" baseline="0" dirty="0" smtClean="0">
                          <a:latin typeface="Times New Roman"/>
                          <a:ea typeface="Times New Roman"/>
                          <a:cs typeface="Times New Roman"/>
                        </a:rPr>
                        <a:t> на 2018 год (первоначальная редакция) (тыс.руб.)</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a:ea typeface="Times New Roman"/>
                          <a:cs typeface="Times New Roman"/>
                        </a:rPr>
                        <a:t>Уточненный </a:t>
                      </a:r>
                      <a:r>
                        <a:rPr lang="ru-RU" sz="1000" dirty="0">
                          <a:latin typeface="Times New Roman"/>
                          <a:ea typeface="Times New Roman"/>
                          <a:cs typeface="Times New Roman"/>
                        </a:rPr>
                        <a:t>план  </a:t>
                      </a:r>
                      <a:endParaRPr lang="ru-RU" sz="1000" dirty="0">
                        <a:latin typeface="Calibri"/>
                        <a:ea typeface="Calibri"/>
                        <a:cs typeface="Times New Roman"/>
                      </a:endParaRPr>
                    </a:p>
                    <a:p>
                      <a:pPr algn="ctr">
                        <a:spcAft>
                          <a:spcPts val="0"/>
                        </a:spcAft>
                      </a:pPr>
                      <a:r>
                        <a:rPr lang="ru-RU" sz="1000" dirty="0">
                          <a:latin typeface="Times New Roman"/>
                          <a:ea typeface="Times New Roman"/>
                          <a:cs typeface="Times New Roman"/>
                        </a:rPr>
                        <a:t>(тыс. руб.)                            </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a:latin typeface="Times New Roman"/>
                          <a:ea typeface="Times New Roman"/>
                          <a:cs typeface="Times New Roman"/>
                        </a:rPr>
                        <a:t>Исполнено </a:t>
                      </a:r>
                      <a:r>
                        <a:rPr lang="ru-RU" sz="1000" dirty="0" smtClean="0">
                          <a:latin typeface="Times New Roman"/>
                          <a:ea typeface="Times New Roman"/>
                          <a:cs typeface="Times New Roman"/>
                        </a:rPr>
                        <a:t>за</a:t>
                      </a:r>
                    </a:p>
                    <a:p>
                      <a:pPr algn="ctr">
                        <a:spcAft>
                          <a:spcPts val="0"/>
                        </a:spcAft>
                      </a:pPr>
                      <a:r>
                        <a:rPr lang="ru-RU" sz="1000" dirty="0" smtClean="0">
                          <a:latin typeface="Times New Roman"/>
                          <a:ea typeface="Times New Roman"/>
                          <a:cs typeface="Times New Roman"/>
                        </a:rPr>
                        <a:t>2018 год</a:t>
                      </a:r>
                      <a:endParaRPr lang="ru-RU" sz="1000" dirty="0">
                        <a:latin typeface="Calibri"/>
                        <a:ea typeface="Calibri"/>
                        <a:cs typeface="Times New Roman"/>
                      </a:endParaRPr>
                    </a:p>
                    <a:p>
                      <a:pPr algn="ctr">
                        <a:spcAft>
                          <a:spcPts val="0"/>
                        </a:spcAft>
                      </a:pPr>
                      <a:r>
                        <a:rPr lang="ru-RU" sz="1000" dirty="0">
                          <a:latin typeface="Times New Roman"/>
                          <a:ea typeface="Times New Roman"/>
                          <a:cs typeface="Times New Roman"/>
                        </a:rPr>
                        <a:t>(тыс. руб.)</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Процент исполнения от первоначального плана,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Пояснения*</a:t>
                      </a:r>
                      <a:endParaRPr lang="ru-RU" sz="1000" dirty="0">
                        <a:latin typeface="Times New Roman" pitchFamily="18" charset="0"/>
                        <a:ea typeface="Calibri"/>
                        <a:cs typeface="Times New Roman" pitchFamily="18" charset="0"/>
                      </a:endParaRPr>
                    </a:p>
                  </a:txBody>
                  <a:tcPr marL="68580" marR="68580" marT="0" marB="0" anchor="ctr"/>
                </a:tc>
              </a:tr>
              <a:tr h="413036">
                <a:tc>
                  <a:txBody>
                    <a:bodyPr/>
                    <a:lstStyle/>
                    <a:p>
                      <a:pPr algn="l" fontAlgn="b"/>
                      <a:r>
                        <a:rPr lang="ru-RU" sz="1200" b="1" i="0" u="none" strike="noStrike" dirty="0">
                          <a:latin typeface="Arial Cyr"/>
                        </a:rPr>
                        <a:t>ОБЩЕГОСУДАРСТВЕННЫЕ ВОПРОСЫ</a:t>
                      </a:r>
                    </a:p>
                  </a:txBody>
                  <a:tcPr marL="9525" marR="9525" marT="9525" marB="0"/>
                </a:tc>
                <a:tc>
                  <a:txBody>
                    <a:bodyPr/>
                    <a:lstStyle/>
                    <a:p>
                      <a:pPr algn="ctr">
                        <a:spcAft>
                          <a:spcPts val="0"/>
                        </a:spcAft>
                      </a:pPr>
                      <a:r>
                        <a:rPr lang="ru-RU" sz="1200" b="1" dirty="0" smtClean="0">
                          <a:latin typeface="Arial Cyr"/>
                          <a:ea typeface="Calibri"/>
                          <a:cs typeface="Times New Roman"/>
                        </a:rPr>
                        <a:t>0100</a:t>
                      </a:r>
                      <a:endParaRPr lang="ru-RU" sz="1200" b="1" dirty="0">
                        <a:latin typeface="Arial Cyr"/>
                        <a:ea typeface="Calibri"/>
                        <a:cs typeface="Times New Roman"/>
                      </a:endParaRPr>
                    </a:p>
                  </a:txBody>
                  <a:tcPr marL="68580" marR="68580" marT="0" marB="0"/>
                </a:tc>
                <a:tc>
                  <a:txBody>
                    <a:bodyPr/>
                    <a:lstStyle/>
                    <a:p>
                      <a:pPr algn="r" fontAlgn="b"/>
                      <a:r>
                        <a:rPr lang="ru-RU" sz="1200" b="1" i="0" u="none" strike="noStrike" dirty="0" smtClean="0">
                          <a:latin typeface="Arial Cyr"/>
                        </a:rPr>
                        <a:t>102 417,1</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102 905,5</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101 731,6</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99,3</a:t>
                      </a:r>
                      <a:endParaRPr lang="ru-RU" sz="1200" b="1" i="0" u="none" strike="noStrike" dirty="0">
                        <a:latin typeface="Arial Cyr"/>
                      </a:endParaRPr>
                    </a:p>
                  </a:txBody>
                  <a:tcPr marL="9525" marR="9525" marT="9525" marB="0"/>
                </a:tc>
                <a:tc>
                  <a:txBody>
                    <a:bodyPr/>
                    <a:lstStyle/>
                    <a:p>
                      <a:pPr algn="l" fontAlgn="b"/>
                      <a:endParaRPr lang="ru-RU" sz="1200" b="1" i="0" u="none" strike="noStrike" dirty="0">
                        <a:latin typeface="Arial Cyr"/>
                      </a:endParaRPr>
                    </a:p>
                  </a:txBody>
                  <a:tcPr marL="9525" marR="9525" marT="9525" marB="0"/>
                </a:tc>
              </a:tr>
              <a:tr h="875370">
                <a:tc>
                  <a:txBody>
                    <a:bodyPr/>
                    <a:lstStyle/>
                    <a:p>
                      <a:pPr algn="l" fontAlgn="b"/>
                      <a:r>
                        <a:rPr lang="ru-RU" sz="1200" b="0" i="0" u="none" strike="noStrike">
                          <a:latin typeface="Arial Cyr"/>
                        </a:rPr>
                        <a:t>Функционирование высшего должностного лица субъекта Российской Федерации и муниципального образования</a:t>
                      </a:r>
                    </a:p>
                  </a:txBody>
                  <a:tcPr marL="9525" marR="9525" marT="9525" marB="0"/>
                </a:tc>
                <a:tc>
                  <a:txBody>
                    <a:bodyPr/>
                    <a:lstStyle/>
                    <a:p>
                      <a:pPr algn="ctr">
                        <a:spcAft>
                          <a:spcPts val="0"/>
                        </a:spcAft>
                      </a:pPr>
                      <a:r>
                        <a:rPr lang="ru-RU" sz="1200" dirty="0" smtClean="0">
                          <a:latin typeface="Arial Cyr"/>
                          <a:ea typeface="Calibri"/>
                          <a:cs typeface="Times New Roman"/>
                        </a:rPr>
                        <a:t>0102</a:t>
                      </a:r>
                      <a:endParaRPr lang="ru-RU" sz="120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2 866,1</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2 279,1</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2 132,0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74,4</a:t>
                      </a:r>
                      <a:endParaRPr lang="ru-RU" sz="1200" b="0" i="0" u="none" strike="noStrike" dirty="0">
                        <a:latin typeface="Arial Cyr"/>
                      </a:endParaRPr>
                    </a:p>
                  </a:txBody>
                  <a:tcPr marL="9525" marR="9525" marT="9525" marB="0"/>
                </a:tc>
                <a:tc>
                  <a:txBody>
                    <a:bodyPr/>
                    <a:lstStyle/>
                    <a:p>
                      <a:pPr algn="l" fontAlgn="b"/>
                      <a:r>
                        <a:rPr lang="ru-RU" sz="1000" b="0" i="0" u="none" strike="noStrike" dirty="0" smtClean="0">
                          <a:latin typeface="Arial Cyr"/>
                        </a:rPr>
                        <a:t>Экономия по расходам на оплату труда Главы муниципального образования</a:t>
                      </a:r>
                      <a:r>
                        <a:rPr lang="ru-RU" sz="1000" b="0" i="0" u="none" strike="noStrike" baseline="0" dirty="0" smtClean="0">
                          <a:latin typeface="Arial Cyr"/>
                        </a:rPr>
                        <a:t> «Город Воткинск», в связи с применением регрессивной шкалы по отчислениям во внебюджетные фонды</a:t>
                      </a:r>
                      <a:endParaRPr lang="ru-RU" sz="1000" b="0" i="0" u="none" strike="noStrike" dirty="0">
                        <a:latin typeface="Arial Cyr"/>
                      </a:endParaRPr>
                    </a:p>
                  </a:txBody>
                  <a:tcPr marL="45720" marR="45720"/>
                </a:tc>
              </a:tr>
              <a:tr h="1103020">
                <a:tc>
                  <a:txBody>
                    <a:bodyPr/>
                    <a:lstStyle/>
                    <a:p>
                      <a:pPr algn="l" fontAlgn="b"/>
                      <a:r>
                        <a:rPr lang="ru-RU" sz="1200" b="0" i="0" u="none" strike="noStrike" dirty="0">
                          <a:latin typeface="Arial Cyr"/>
                        </a:rPr>
                        <a:t>Функционирование законодательных (представительных) органов государственной власти и представительных органов муниципальных  образований</a:t>
                      </a:r>
                    </a:p>
                  </a:txBody>
                  <a:tcPr marL="9525" marR="9525" marT="9525" marB="0"/>
                </a:tc>
                <a:tc>
                  <a:txBody>
                    <a:bodyPr/>
                    <a:lstStyle/>
                    <a:p>
                      <a:pPr algn="ctr">
                        <a:spcAft>
                          <a:spcPts val="0"/>
                        </a:spcAft>
                      </a:pPr>
                      <a:r>
                        <a:rPr lang="ru-RU" sz="1200" dirty="0" smtClean="0">
                          <a:latin typeface="Arial Cyr"/>
                          <a:ea typeface="Calibri"/>
                          <a:cs typeface="Times New Roman"/>
                        </a:rPr>
                        <a:t>0103</a:t>
                      </a:r>
                      <a:endParaRPr lang="ru-RU" sz="120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6 945,6</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7 403,1</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7 388,0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106,4</a:t>
                      </a:r>
                      <a:endParaRPr lang="ru-RU" sz="1200" b="0" i="0" u="none" strike="noStrike" dirty="0">
                        <a:latin typeface="Arial Cyr"/>
                      </a:endParaRPr>
                    </a:p>
                  </a:txBody>
                  <a:tcPr marL="9525" marR="9525" marT="9525" marB="0"/>
                </a:tc>
                <a:tc>
                  <a:txBody>
                    <a:bodyPr/>
                    <a:lstStyle/>
                    <a:p>
                      <a:pPr algn="l" fontAlgn="b"/>
                      <a:r>
                        <a:rPr lang="ru-RU" sz="1000" b="0" i="0" u="none" strike="noStrike" dirty="0" smtClean="0">
                          <a:latin typeface="Arial Cyr"/>
                          <a:cs typeface="Times New Roman" pitchFamily="18" charset="0"/>
                        </a:rPr>
                        <a:t>Увеличение объема средств за счет дополнительных</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поступлений из бюджета Удмуртской Республики</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на повышение заработной</a:t>
                      </a:r>
                      <a:r>
                        <a:rPr lang="ru-RU" sz="1000" b="0" i="0" u="none" strike="noStrike" baseline="0" dirty="0" smtClean="0">
                          <a:latin typeface="Arial Cyr"/>
                          <a:cs typeface="Times New Roman" pitchFamily="18" charset="0"/>
                        </a:rPr>
                        <a:t> платы, </a:t>
                      </a:r>
                      <a:endParaRPr lang="ru-RU" sz="1000" b="0" i="0" u="none" strike="noStrike" dirty="0" smtClean="0">
                        <a:latin typeface="Arial Cyr"/>
                        <a:cs typeface="Times New Roman" pitchFamily="18" charset="0"/>
                      </a:endParaRPr>
                    </a:p>
                  </a:txBody>
                  <a:tcPr marL="45720" marR="45720"/>
                </a:tc>
              </a:tr>
              <a:tr h="1189975">
                <a:tc>
                  <a:txBody>
                    <a:bodyPr/>
                    <a:lstStyle/>
                    <a:p>
                      <a:pPr algn="l" fontAlgn="b"/>
                      <a:r>
                        <a:rPr lang="ru-RU" sz="1200" b="0" i="0" u="none" strike="noStrike" dirty="0">
                          <a:latin typeface="Arial Cyr"/>
                        </a:rPr>
                        <a:t>Функционирование Правительства Российской Федерации, высших  исполнительных органов государственной власти субъектов Российской Федерации, местных администраций </a:t>
                      </a:r>
                    </a:p>
                  </a:txBody>
                  <a:tcPr marL="9525" marR="9525" marT="9525" marB="0"/>
                </a:tc>
                <a:tc>
                  <a:txBody>
                    <a:bodyPr/>
                    <a:lstStyle/>
                    <a:p>
                      <a:pPr algn="ctr">
                        <a:spcAft>
                          <a:spcPts val="0"/>
                        </a:spcAft>
                      </a:pPr>
                      <a:r>
                        <a:rPr lang="ru-RU" sz="1200" dirty="0" smtClean="0">
                          <a:latin typeface="Arial Cyr"/>
                          <a:ea typeface="Calibri"/>
                          <a:cs typeface="Times New Roman"/>
                        </a:rPr>
                        <a:t>0104</a:t>
                      </a:r>
                      <a:endParaRPr lang="ru-RU" sz="120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63 636,4</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63 489,1</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63 271,7</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99,4</a:t>
                      </a:r>
                      <a:endParaRPr lang="ru-RU" sz="1200" b="0" i="0" u="none" strike="noStrike" dirty="0">
                        <a:latin typeface="Arial Cyr"/>
                      </a:endParaRPr>
                    </a:p>
                  </a:txBody>
                  <a:tcPr marL="9525" marR="9525" marT="9525" marB="0"/>
                </a:tc>
                <a:tc>
                  <a:txBody>
                    <a:bodyPr/>
                    <a:lstStyle/>
                    <a:p>
                      <a:pPr algn="r" fontAlgn="b"/>
                      <a:endParaRPr lang="ru-RU" sz="1200" b="0" i="0" u="none" strike="noStrike" dirty="0">
                        <a:latin typeface="Arial Cyr"/>
                      </a:endParaRPr>
                    </a:p>
                  </a:txBody>
                  <a:tcPr marL="9525" marR="9525" marT="9525" marB="0"/>
                </a:tc>
              </a:tr>
              <a:tr h="274550">
                <a:tc>
                  <a:txBody>
                    <a:bodyPr/>
                    <a:lstStyle/>
                    <a:p>
                      <a:pPr algn="l" fontAlgn="b"/>
                      <a:r>
                        <a:rPr lang="ru-RU" sz="1200" b="0" i="0" u="none" strike="noStrike" dirty="0">
                          <a:latin typeface="Arial Cyr"/>
                        </a:rPr>
                        <a:t>Судебная система</a:t>
                      </a:r>
                    </a:p>
                  </a:txBody>
                  <a:tcPr marL="9525" marR="9525" marT="9525" marB="0"/>
                </a:tc>
                <a:tc>
                  <a:txBody>
                    <a:bodyPr/>
                    <a:lstStyle/>
                    <a:p>
                      <a:pPr algn="ctr">
                        <a:spcAft>
                          <a:spcPts val="0"/>
                        </a:spcAft>
                      </a:pPr>
                      <a:r>
                        <a:rPr lang="ru-RU" sz="1200" dirty="0" smtClean="0">
                          <a:latin typeface="Arial Cyr"/>
                          <a:ea typeface="Calibri"/>
                          <a:cs typeface="Times New Roman"/>
                        </a:rPr>
                        <a:t>0105</a:t>
                      </a:r>
                      <a:endParaRPr lang="ru-RU" sz="120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192,0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192,0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192,0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100,0</a:t>
                      </a:r>
                      <a:endParaRPr lang="ru-RU" sz="1200" b="0" i="0" u="none" strike="noStrike" dirty="0">
                        <a:latin typeface="Arial Cyr"/>
                      </a:endParaRPr>
                    </a:p>
                  </a:txBody>
                  <a:tcPr marL="9525" marR="9525" marT="9525" marB="0"/>
                </a:tc>
                <a:tc>
                  <a:txBody>
                    <a:bodyPr/>
                    <a:lstStyle/>
                    <a:p>
                      <a:pPr algn="r" fontAlgn="b"/>
                      <a:endParaRPr lang="ru-RU" sz="1200" b="0" i="0" u="none" strike="noStrike" dirty="0" smtClean="0">
                        <a:latin typeface="Arial Cyr"/>
                      </a:endParaRPr>
                    </a:p>
                  </a:txBody>
                  <a:tcPr marL="9525" marR="9525" marT="9525" marB="0"/>
                </a:tc>
              </a:tr>
              <a:tr h="947667">
                <a:tc>
                  <a:txBody>
                    <a:bodyPr/>
                    <a:lstStyle/>
                    <a:p>
                      <a:pPr algn="l" fontAlgn="b"/>
                      <a:r>
                        <a:rPr lang="ru-RU" sz="1200" b="0" i="0" u="none" strike="noStrike" dirty="0">
                          <a:solidFill>
                            <a:srgbClr val="000000"/>
                          </a:solidFill>
                          <a:latin typeface="Arial Cyr"/>
                        </a:rPr>
                        <a:t>Обеспечение деятельности финансовых, налоговых и таможенных органов и органов финансового (финансово-бюджетного)  надзора </a:t>
                      </a:r>
                    </a:p>
                  </a:txBody>
                  <a:tcPr marL="9525" marR="9525" marT="9525" marB="0"/>
                </a:tc>
                <a:tc>
                  <a:txBody>
                    <a:bodyPr/>
                    <a:lstStyle/>
                    <a:p>
                      <a:pPr algn="ctr">
                        <a:spcAft>
                          <a:spcPts val="0"/>
                        </a:spcAft>
                      </a:pPr>
                      <a:r>
                        <a:rPr lang="ru-RU" sz="1200" dirty="0" smtClean="0">
                          <a:latin typeface="Arial Cyr"/>
                          <a:ea typeface="Calibri"/>
                          <a:cs typeface="Times New Roman"/>
                        </a:rPr>
                        <a:t>0106</a:t>
                      </a:r>
                      <a:endParaRPr lang="ru-RU" sz="120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10 100,2</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10 529,1</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10 518,0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104,1</a:t>
                      </a:r>
                      <a:endParaRPr lang="ru-RU" sz="1200" b="0" i="0" u="none" strike="noStrike" dirty="0">
                        <a:latin typeface="Arial Cyr"/>
                      </a:endParaRPr>
                    </a:p>
                  </a:txBody>
                  <a:tcPr marL="9525" marR="9525" marT="9525" marB="0"/>
                </a:tc>
                <a:tc>
                  <a:txBody>
                    <a:bodyPr/>
                    <a:lstStyle/>
                    <a:p>
                      <a:pPr algn="r" fontAlgn="b"/>
                      <a:endParaRPr lang="ru-RU" sz="1200" b="0" i="0" u="none" strike="noStrike" dirty="0">
                        <a:latin typeface="Arial Cyr"/>
                      </a:endParaRPr>
                    </a:p>
                  </a:txBody>
                  <a:tcPr marL="9525" marR="9525" marT="9525" marB="0"/>
                </a:tc>
              </a:tr>
            </a:tbl>
          </a:graphicData>
        </a:graphic>
      </p:graphicFrame>
      <p:pic>
        <p:nvPicPr>
          <p:cNvPr id="5" name="Picture 34" descr="gerb"/>
          <p:cNvPicPr>
            <a:picLocks noChangeAspect="1" noChangeArrowheads="1"/>
          </p:cNvPicPr>
          <p:nvPr/>
        </p:nvPicPr>
        <p:blipFill>
          <a:blip r:embed="rId2" cstate="print"/>
          <a:srcRect/>
          <a:stretch>
            <a:fillRect/>
          </a:stretch>
        </p:blipFill>
        <p:spPr bwMode="auto">
          <a:xfrm>
            <a:off x="1" y="0"/>
            <a:ext cx="357157" cy="71435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одержимое 3"/>
          <p:cNvGraphicFramePr>
            <a:graphicFrameLocks/>
          </p:cNvGraphicFramePr>
          <p:nvPr/>
        </p:nvGraphicFramePr>
        <p:xfrm>
          <a:off x="0" y="0"/>
          <a:ext cx="9143999" cy="6895832"/>
        </p:xfrm>
        <a:graphic>
          <a:graphicData uri="http://schemas.openxmlformats.org/drawingml/2006/table">
            <a:tbl>
              <a:tblPr firstRow="1" bandRow="1">
                <a:tableStyleId>{5C22544A-7EE6-4342-B048-85BDC9FD1C3A}</a:tableStyleId>
              </a:tblPr>
              <a:tblGrid>
                <a:gridCol w="2786050"/>
                <a:gridCol w="642942"/>
                <a:gridCol w="857256"/>
                <a:gridCol w="785818"/>
                <a:gridCol w="785818"/>
                <a:gridCol w="642942"/>
                <a:gridCol w="2643173"/>
              </a:tblGrid>
              <a:tr h="1082030">
                <a:tc>
                  <a:txBody>
                    <a:bodyPr/>
                    <a:lstStyle/>
                    <a:p>
                      <a:pPr algn="ctr">
                        <a:spcAft>
                          <a:spcPts val="0"/>
                        </a:spcAft>
                      </a:pPr>
                      <a:r>
                        <a:rPr lang="ru-RU" sz="1000" dirty="0">
                          <a:latin typeface="Times New Roman"/>
                          <a:ea typeface="Times New Roman"/>
                          <a:cs typeface="Times New Roman"/>
                        </a:rPr>
                        <a:t>Наименование показателя</a:t>
                      </a:r>
                      <a:endParaRPr lang="ru-RU" sz="1000" dirty="0">
                        <a:latin typeface="Calibri"/>
                        <a:ea typeface="Calibri"/>
                        <a:cs typeface="Times New Roman"/>
                      </a:endParaRPr>
                    </a:p>
                  </a:txBody>
                  <a:tcPr marL="68580" marR="68580" marT="0" marB="0" anchor="ctr"/>
                </a:tc>
                <a:tc>
                  <a:txBody>
                    <a:bodyPr/>
                    <a:lstStyle/>
                    <a:p>
                      <a:pPr algn="ctr">
                        <a:spcAft>
                          <a:spcPts val="0"/>
                        </a:spcAft>
                      </a:pPr>
                      <a:r>
                        <a:rPr lang="ru-RU" sz="1000" dirty="0">
                          <a:latin typeface="Times New Roman"/>
                          <a:ea typeface="Times New Roman"/>
                          <a:cs typeface="Times New Roman"/>
                        </a:rPr>
                        <a:t>Раздел</a:t>
                      </a:r>
                      <a:r>
                        <a:rPr lang="ru-RU" sz="1000" dirty="0" smtClean="0">
                          <a:latin typeface="Times New Roman"/>
                          <a:ea typeface="Times New Roman"/>
                          <a:cs typeface="Times New Roman"/>
                        </a:rPr>
                        <a:t>, </a:t>
                      </a:r>
                    </a:p>
                    <a:p>
                      <a:pPr algn="ctr">
                        <a:spcAft>
                          <a:spcPts val="0"/>
                        </a:spcAft>
                      </a:pPr>
                      <a:r>
                        <a:rPr lang="ru-RU" sz="1000" dirty="0" smtClean="0">
                          <a:latin typeface="Times New Roman"/>
                          <a:ea typeface="Times New Roman"/>
                          <a:cs typeface="Times New Roman"/>
                        </a:rPr>
                        <a:t>подраздел</a:t>
                      </a:r>
                      <a:endParaRPr lang="ru-RU" sz="1000" dirty="0">
                        <a:latin typeface="Calibri"/>
                        <a:ea typeface="Calibri"/>
                        <a:cs typeface="Times New Roman"/>
                      </a:endParaRPr>
                    </a:p>
                  </a:txBody>
                  <a:tcPr marL="68580" marR="68580" marT="0" marB="0" anchor="ctr"/>
                </a:tc>
                <a:tc>
                  <a:txBody>
                    <a:bodyPr/>
                    <a:lstStyle/>
                    <a:p>
                      <a:pPr algn="ctr">
                        <a:spcAft>
                          <a:spcPts val="0"/>
                        </a:spcAft>
                      </a:pPr>
                      <a:r>
                        <a:rPr lang="ru-RU" sz="1000" dirty="0" smtClean="0">
                          <a:latin typeface="Times New Roman"/>
                          <a:ea typeface="Times New Roman"/>
                          <a:cs typeface="Times New Roman"/>
                        </a:rPr>
                        <a:t>Утверждено  в бюджете</a:t>
                      </a:r>
                      <a:r>
                        <a:rPr lang="ru-RU" sz="1000" baseline="0" dirty="0" smtClean="0">
                          <a:latin typeface="Times New Roman"/>
                          <a:ea typeface="Times New Roman"/>
                          <a:cs typeface="Times New Roman"/>
                        </a:rPr>
                        <a:t> на 2018 год (первоначальная редакция) (тыс.руб.)</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a:ea typeface="Times New Roman"/>
                          <a:cs typeface="Times New Roman"/>
                        </a:rPr>
                        <a:t>Уточненный </a:t>
                      </a:r>
                      <a:r>
                        <a:rPr lang="ru-RU" sz="1000" dirty="0">
                          <a:latin typeface="Times New Roman"/>
                          <a:ea typeface="Times New Roman"/>
                          <a:cs typeface="Times New Roman"/>
                        </a:rPr>
                        <a:t>план  </a:t>
                      </a:r>
                      <a:endParaRPr lang="ru-RU" sz="1000" dirty="0">
                        <a:latin typeface="Calibri"/>
                        <a:ea typeface="Calibri"/>
                        <a:cs typeface="Times New Roman"/>
                      </a:endParaRPr>
                    </a:p>
                    <a:p>
                      <a:pPr algn="ctr">
                        <a:spcAft>
                          <a:spcPts val="0"/>
                        </a:spcAft>
                      </a:pPr>
                      <a:r>
                        <a:rPr lang="ru-RU" sz="1000" dirty="0">
                          <a:latin typeface="Times New Roman"/>
                          <a:ea typeface="Times New Roman"/>
                          <a:cs typeface="Times New Roman"/>
                        </a:rPr>
                        <a:t>(тыс. руб.)                            </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a:latin typeface="Times New Roman"/>
                          <a:ea typeface="Times New Roman"/>
                          <a:cs typeface="Times New Roman"/>
                        </a:rPr>
                        <a:t>Исполнено </a:t>
                      </a:r>
                      <a:r>
                        <a:rPr lang="ru-RU" sz="1000" dirty="0" smtClean="0">
                          <a:latin typeface="Times New Roman"/>
                          <a:ea typeface="Times New Roman"/>
                          <a:cs typeface="Times New Roman"/>
                        </a:rPr>
                        <a:t>за</a:t>
                      </a:r>
                    </a:p>
                    <a:p>
                      <a:pPr algn="ctr">
                        <a:spcAft>
                          <a:spcPts val="0"/>
                        </a:spcAft>
                      </a:pPr>
                      <a:r>
                        <a:rPr lang="ru-RU" sz="1000" dirty="0" smtClean="0">
                          <a:latin typeface="Times New Roman"/>
                          <a:ea typeface="Times New Roman"/>
                          <a:cs typeface="Times New Roman"/>
                        </a:rPr>
                        <a:t>2018 год</a:t>
                      </a:r>
                      <a:endParaRPr lang="ru-RU" sz="1000" dirty="0">
                        <a:latin typeface="Calibri"/>
                        <a:ea typeface="Calibri"/>
                        <a:cs typeface="Times New Roman"/>
                      </a:endParaRPr>
                    </a:p>
                    <a:p>
                      <a:pPr algn="ctr">
                        <a:spcAft>
                          <a:spcPts val="0"/>
                        </a:spcAft>
                      </a:pPr>
                      <a:r>
                        <a:rPr lang="ru-RU" sz="1000" dirty="0">
                          <a:latin typeface="Times New Roman"/>
                          <a:ea typeface="Times New Roman"/>
                          <a:cs typeface="Times New Roman"/>
                        </a:rPr>
                        <a:t>(тыс. руб.)</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Процент исполнения от первоначального плана,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Пояснения*</a:t>
                      </a:r>
                      <a:endParaRPr lang="ru-RU" sz="1000" dirty="0">
                        <a:latin typeface="Times New Roman" pitchFamily="18" charset="0"/>
                        <a:ea typeface="Calibri"/>
                        <a:cs typeface="Times New Roman" pitchFamily="18" charset="0"/>
                      </a:endParaRPr>
                    </a:p>
                  </a:txBody>
                  <a:tcPr marL="68580" marR="68580" marT="0" marB="0" anchor="ctr"/>
                </a:tc>
              </a:tr>
              <a:tr h="841403">
                <a:tc>
                  <a:txBody>
                    <a:bodyPr/>
                    <a:lstStyle/>
                    <a:p>
                      <a:pPr algn="l" fontAlgn="b"/>
                      <a:r>
                        <a:rPr lang="ru-RU" sz="1200" b="0" i="0" u="none" strike="noStrike" dirty="0" smtClean="0">
                          <a:latin typeface="Arial Cyr"/>
                        </a:rPr>
                        <a:t>Обеспечение проведения выборов и референдумов</a:t>
                      </a:r>
                      <a:endParaRPr lang="ru-RU" sz="1200" b="0" i="0" u="none" strike="noStrike" dirty="0">
                        <a:latin typeface="Arial Cyr"/>
                      </a:endParaRPr>
                    </a:p>
                  </a:txBody>
                  <a:tcPr marL="9525" marR="9525" marT="9525" marB="0"/>
                </a:tc>
                <a:tc>
                  <a:txBody>
                    <a:bodyPr/>
                    <a:lstStyle/>
                    <a:p>
                      <a:pPr algn="ctr">
                        <a:spcAft>
                          <a:spcPts val="0"/>
                        </a:spcAft>
                      </a:pPr>
                      <a:r>
                        <a:rPr lang="ru-RU" sz="1200" dirty="0" smtClean="0">
                          <a:latin typeface="Arial Cyr"/>
                          <a:ea typeface="Calibri"/>
                          <a:cs typeface="Times New Roman"/>
                        </a:rPr>
                        <a:t>0107</a:t>
                      </a:r>
                      <a:endParaRPr lang="ru-RU" sz="120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250,0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809,2</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800,3</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320,1</a:t>
                      </a:r>
                      <a:endParaRPr lang="ru-RU" sz="1200" b="0" i="0" u="none" strike="noStrike" dirty="0">
                        <a:latin typeface="Arial Cyr"/>
                      </a:endParaRPr>
                    </a:p>
                  </a:txBody>
                  <a:tcPr marL="9525" marR="9525" marT="9525" marB="0"/>
                </a:tc>
                <a:tc>
                  <a:txBody>
                    <a:bodyPr/>
                    <a:lstStyle/>
                    <a:p>
                      <a:pPr algn="l" fontAlgn="b"/>
                      <a:r>
                        <a:rPr lang="ru-RU" sz="1000" kern="1200" dirty="0" smtClean="0">
                          <a:solidFill>
                            <a:schemeClr val="dk1"/>
                          </a:solidFill>
                          <a:latin typeface="Arial Cyr"/>
                          <a:ea typeface="+mn-ea"/>
                          <a:cs typeface="+mn-cs"/>
                        </a:rPr>
                        <a:t>Организация и проведение рейтингового голосования по определению общественных мест для их обустройства</a:t>
                      </a:r>
                      <a:r>
                        <a:rPr lang="ru-RU" sz="1000" kern="1200" baseline="0" dirty="0" smtClean="0">
                          <a:solidFill>
                            <a:schemeClr val="dk1"/>
                          </a:solidFill>
                          <a:latin typeface="Arial Cyr"/>
                          <a:ea typeface="+mn-ea"/>
                          <a:cs typeface="+mn-cs"/>
                        </a:rPr>
                        <a:t> с целью формирования комфортной городской среды</a:t>
                      </a:r>
                      <a:endParaRPr lang="ru-RU" sz="1000" b="0" i="0" u="none" strike="noStrike" dirty="0">
                        <a:latin typeface="Arial Cyr"/>
                      </a:endParaRPr>
                    </a:p>
                  </a:txBody>
                  <a:tcPr marL="45720" marR="45720"/>
                </a:tc>
              </a:tr>
              <a:tr h="841403">
                <a:tc>
                  <a:txBody>
                    <a:bodyPr/>
                    <a:lstStyle/>
                    <a:p>
                      <a:pPr algn="l" fontAlgn="b"/>
                      <a:r>
                        <a:rPr lang="ru-RU" sz="1200" b="0" i="0" u="none" strike="noStrike" dirty="0">
                          <a:latin typeface="Arial Cyr"/>
                        </a:rPr>
                        <a:t>Резервные фонды</a:t>
                      </a:r>
                    </a:p>
                  </a:txBody>
                  <a:tcPr marL="9525" marR="9525" marT="9525" marB="0"/>
                </a:tc>
                <a:tc>
                  <a:txBody>
                    <a:bodyPr/>
                    <a:lstStyle/>
                    <a:p>
                      <a:pPr algn="ctr">
                        <a:spcAft>
                          <a:spcPts val="0"/>
                        </a:spcAft>
                      </a:pPr>
                      <a:r>
                        <a:rPr lang="ru-RU" sz="1200" dirty="0" smtClean="0">
                          <a:latin typeface="Arial Cyr"/>
                          <a:ea typeface="Calibri"/>
                          <a:cs typeface="Times New Roman"/>
                        </a:rPr>
                        <a:t>0111</a:t>
                      </a:r>
                      <a:endParaRPr lang="ru-RU" sz="120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500,0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200,5</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0,0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0,0</a:t>
                      </a:r>
                      <a:endParaRPr lang="ru-RU" sz="1200" b="0" i="0" u="none" strike="noStrike" dirty="0">
                        <a:latin typeface="Arial Cyr"/>
                      </a:endParaRPr>
                    </a:p>
                  </a:txBody>
                  <a:tcPr marL="9525" marR="9525" marT="9525" marB="0"/>
                </a:tc>
                <a:tc>
                  <a:txBody>
                    <a:bodyPr/>
                    <a:lstStyle/>
                    <a:p>
                      <a:pPr algn="l" fontAlgn="b"/>
                      <a:r>
                        <a:rPr lang="ru-RU" sz="1000" b="0" i="0" u="none" strike="noStrike" dirty="0" smtClean="0">
                          <a:latin typeface="Arial Cyr"/>
                        </a:rPr>
                        <a:t>Исполнение ассигнований, распределенных из Резервного</a:t>
                      </a:r>
                      <a:r>
                        <a:rPr lang="ru-RU" sz="1000" b="0" i="0" u="none" strike="noStrike" baseline="0" dirty="0" smtClean="0">
                          <a:latin typeface="Arial Cyr"/>
                        </a:rPr>
                        <a:t> фонда, отражается в течение года по другим разделам и подразделам бюджетной классификации</a:t>
                      </a:r>
                      <a:endParaRPr lang="ru-RU" sz="1000" b="0" i="0" u="none" strike="noStrike" dirty="0">
                        <a:latin typeface="Arial Cyr"/>
                      </a:endParaRPr>
                    </a:p>
                  </a:txBody>
                  <a:tcPr marL="45720" marR="45720"/>
                </a:tc>
              </a:tr>
              <a:tr h="326327">
                <a:tc>
                  <a:txBody>
                    <a:bodyPr/>
                    <a:lstStyle/>
                    <a:p>
                      <a:pPr algn="l" fontAlgn="b"/>
                      <a:r>
                        <a:rPr lang="ru-RU" sz="1200" b="0" i="0" u="none" strike="noStrike" dirty="0">
                          <a:latin typeface="Arial Cyr"/>
                        </a:rPr>
                        <a:t>Другие общегосударственные вопросы</a:t>
                      </a:r>
                    </a:p>
                  </a:txBody>
                  <a:tcPr marL="9525" marR="9525" marT="9525" marB="0"/>
                </a:tc>
                <a:tc>
                  <a:txBody>
                    <a:bodyPr/>
                    <a:lstStyle/>
                    <a:p>
                      <a:pPr algn="ctr">
                        <a:spcAft>
                          <a:spcPts val="0"/>
                        </a:spcAft>
                      </a:pPr>
                      <a:r>
                        <a:rPr lang="ru-RU" sz="1200" dirty="0" smtClean="0">
                          <a:latin typeface="Arial Cyr"/>
                          <a:ea typeface="Calibri"/>
                          <a:cs typeface="Times New Roman"/>
                        </a:rPr>
                        <a:t>0113</a:t>
                      </a:r>
                      <a:endParaRPr lang="ru-RU" sz="120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17 926,8</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18 003,4</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17 429,6</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97,2</a:t>
                      </a:r>
                      <a:endParaRPr lang="ru-RU" sz="1200" b="0" i="0" u="none" strike="noStrike" dirty="0">
                        <a:latin typeface="Arial Cyr"/>
                      </a:endParaRPr>
                    </a:p>
                  </a:txBody>
                  <a:tcPr marL="9525" marR="9525" marT="9525" marB="0"/>
                </a:tc>
                <a:tc>
                  <a:txBody>
                    <a:bodyPr/>
                    <a:lstStyle/>
                    <a:p>
                      <a:pPr algn="l" fontAlgn="b"/>
                      <a:endParaRPr lang="ru-RU" sz="1200" b="0" i="0" u="none" strike="noStrike" dirty="0">
                        <a:latin typeface="Arial Cyr"/>
                      </a:endParaRPr>
                    </a:p>
                  </a:txBody>
                  <a:tcPr marL="45720" marR="45720"/>
                </a:tc>
              </a:tr>
              <a:tr h="633874">
                <a:tc>
                  <a:txBody>
                    <a:bodyPr/>
                    <a:lstStyle/>
                    <a:p>
                      <a:pPr algn="l" fontAlgn="b"/>
                      <a:r>
                        <a:rPr lang="ru-RU" sz="1200" b="1" i="0" u="none" strike="noStrike" dirty="0">
                          <a:latin typeface="Arial Cyr"/>
                        </a:rPr>
                        <a:t>НАЦИОНАЛЬНАЯ БЕЗОПАСНОСТЬ И ПРАВООХРАНИТЕЛЬНАЯ ДЕЯТЕЛЬНОСТЬ </a:t>
                      </a:r>
                    </a:p>
                  </a:txBody>
                  <a:tcPr marL="9525" marR="9525" marT="9525" marB="0"/>
                </a:tc>
                <a:tc>
                  <a:txBody>
                    <a:bodyPr/>
                    <a:lstStyle/>
                    <a:p>
                      <a:pPr algn="ctr">
                        <a:spcAft>
                          <a:spcPts val="0"/>
                        </a:spcAft>
                      </a:pPr>
                      <a:r>
                        <a:rPr lang="ru-RU" sz="1200" b="1" dirty="0" smtClean="0">
                          <a:latin typeface="Arial Cyr"/>
                          <a:ea typeface="Calibri"/>
                          <a:cs typeface="Times New Roman"/>
                        </a:rPr>
                        <a:t>0300</a:t>
                      </a:r>
                      <a:endParaRPr lang="ru-RU" sz="1200" b="1" dirty="0">
                        <a:latin typeface="Arial Cyr"/>
                        <a:ea typeface="Calibri"/>
                        <a:cs typeface="Times New Roman"/>
                      </a:endParaRPr>
                    </a:p>
                  </a:txBody>
                  <a:tcPr marL="68580" marR="68580" marT="0" marB="0"/>
                </a:tc>
                <a:tc>
                  <a:txBody>
                    <a:bodyPr/>
                    <a:lstStyle/>
                    <a:p>
                      <a:pPr algn="r" fontAlgn="b"/>
                      <a:r>
                        <a:rPr lang="ru-RU" sz="1200" b="1" i="0" u="none" strike="noStrike" dirty="0" smtClean="0">
                          <a:latin typeface="Arial Cyr"/>
                        </a:rPr>
                        <a:t>4</a:t>
                      </a:r>
                      <a:r>
                        <a:rPr lang="ru-RU" sz="1200" b="1" i="0" u="none" strike="noStrike" baseline="0" dirty="0" smtClean="0">
                          <a:latin typeface="Arial Cyr"/>
                        </a:rPr>
                        <a:t> 778,2</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4 806,6</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4 806,6</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100,6</a:t>
                      </a:r>
                      <a:endParaRPr lang="ru-RU" sz="1200" b="1" i="0" u="none" strike="noStrike" dirty="0">
                        <a:latin typeface="Arial Cyr"/>
                      </a:endParaRPr>
                    </a:p>
                  </a:txBody>
                  <a:tcPr marL="9525" marR="9525" marT="9525" marB="0"/>
                </a:tc>
                <a:tc>
                  <a:txBody>
                    <a:bodyPr/>
                    <a:lstStyle/>
                    <a:p>
                      <a:pPr algn="l" fontAlgn="b"/>
                      <a:endParaRPr lang="ru-RU" sz="1200" b="1" i="0" u="none" strike="noStrike" dirty="0">
                        <a:latin typeface="Arial Cyr"/>
                      </a:endParaRPr>
                    </a:p>
                  </a:txBody>
                  <a:tcPr marL="45720" marR="45720"/>
                </a:tc>
              </a:tr>
              <a:tr h="782487">
                <a:tc>
                  <a:txBody>
                    <a:bodyPr/>
                    <a:lstStyle/>
                    <a:p>
                      <a:pPr algn="l" fontAlgn="b"/>
                      <a:r>
                        <a:rPr lang="ru-RU" sz="1200" b="0" i="0" u="none" strike="noStrike" dirty="0">
                          <a:latin typeface="Arial Cyr"/>
                        </a:rPr>
                        <a:t>Защита населения и территории от чрезвычайных ситуаций природного и техногенного характера, гражданская оборона</a:t>
                      </a:r>
                    </a:p>
                  </a:txBody>
                  <a:tcPr marL="9525" marR="9525" marT="9525" marB="0"/>
                </a:tc>
                <a:tc>
                  <a:txBody>
                    <a:bodyPr/>
                    <a:lstStyle/>
                    <a:p>
                      <a:pPr algn="ctr">
                        <a:spcAft>
                          <a:spcPts val="0"/>
                        </a:spcAft>
                      </a:pPr>
                      <a:r>
                        <a:rPr lang="ru-RU" sz="1200" dirty="0" smtClean="0">
                          <a:latin typeface="Arial Cyr"/>
                          <a:ea typeface="Calibri"/>
                          <a:cs typeface="Times New Roman"/>
                        </a:rPr>
                        <a:t>0309</a:t>
                      </a:r>
                      <a:endParaRPr lang="ru-RU" sz="120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4 140,2</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4 041,1</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4 041,1</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97,6</a:t>
                      </a:r>
                      <a:endParaRPr lang="ru-RU" sz="1200" b="0" i="0" u="none" strike="noStrike" dirty="0">
                        <a:latin typeface="Arial Cyr"/>
                      </a:endParaRPr>
                    </a:p>
                  </a:txBody>
                  <a:tcPr marL="9525" marR="9525" marT="9525" marB="0"/>
                </a:tc>
                <a:tc>
                  <a:txBody>
                    <a:bodyPr/>
                    <a:lstStyle/>
                    <a:p>
                      <a:pPr algn="l" fontAlgn="b"/>
                      <a:endParaRPr lang="ru-RU" sz="1200" b="0" i="0" u="none" strike="noStrike" dirty="0">
                        <a:latin typeface="Arial Cyr"/>
                      </a:endParaRPr>
                    </a:p>
                  </a:txBody>
                  <a:tcPr marL="45720" marR="45720"/>
                </a:tc>
              </a:tr>
              <a:tr h="691152">
                <a:tc>
                  <a:txBody>
                    <a:bodyPr/>
                    <a:lstStyle/>
                    <a:p>
                      <a:pPr algn="l" fontAlgn="b"/>
                      <a:r>
                        <a:rPr lang="ru-RU" sz="1200" b="0" i="0" u="none" strike="noStrike" dirty="0">
                          <a:latin typeface="Arial Cyr"/>
                        </a:rPr>
                        <a:t>Другие вопросы в области национальной </a:t>
                      </a:r>
                      <a:r>
                        <a:rPr lang="ru-RU" sz="1200" b="0" i="0" u="none" strike="noStrike" dirty="0" smtClean="0">
                          <a:latin typeface="Arial Cyr"/>
                        </a:rPr>
                        <a:t>безопасности и </a:t>
                      </a:r>
                      <a:r>
                        <a:rPr lang="ru-RU" sz="1200" b="0" i="0" u="none" strike="noStrike" dirty="0">
                          <a:latin typeface="Arial Cyr"/>
                        </a:rPr>
                        <a:t>правоохранительной деятельности</a:t>
                      </a:r>
                    </a:p>
                  </a:txBody>
                  <a:tcPr marL="9525" marR="9525" marT="9525" marB="0"/>
                </a:tc>
                <a:tc>
                  <a:txBody>
                    <a:bodyPr/>
                    <a:lstStyle/>
                    <a:p>
                      <a:pPr algn="ctr">
                        <a:spcAft>
                          <a:spcPts val="0"/>
                        </a:spcAft>
                      </a:pPr>
                      <a:r>
                        <a:rPr lang="ru-RU" sz="1200" dirty="0" smtClean="0">
                          <a:latin typeface="Arial Cyr"/>
                          <a:ea typeface="Calibri"/>
                          <a:cs typeface="Times New Roman"/>
                        </a:rPr>
                        <a:t>0314</a:t>
                      </a:r>
                      <a:endParaRPr lang="ru-RU" sz="120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638,0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765,5</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765,5</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120,0</a:t>
                      </a:r>
                      <a:endParaRPr lang="ru-RU" sz="1200" b="0" i="0" u="none" strike="noStrike" dirty="0">
                        <a:latin typeface="Arial Cyr"/>
                      </a:endParaRPr>
                    </a:p>
                  </a:txBody>
                  <a:tcPr marL="9525" marR="9525" marT="9525" marB="0"/>
                </a:tc>
                <a:tc>
                  <a:txBody>
                    <a:bodyPr/>
                    <a:lstStyle/>
                    <a:p>
                      <a:pPr algn="l">
                        <a:spcAft>
                          <a:spcPts val="0"/>
                        </a:spcAft>
                      </a:pPr>
                      <a:r>
                        <a:rPr lang="ru-RU" sz="1000" dirty="0" smtClean="0">
                          <a:latin typeface="Arial Cyr"/>
                          <a:ea typeface="Calibri"/>
                          <a:cs typeface="Times New Roman"/>
                        </a:rPr>
                        <a:t>Поступление дополнительных средств из</a:t>
                      </a:r>
                      <a:r>
                        <a:rPr lang="ru-RU" sz="1000" baseline="0" dirty="0" smtClean="0">
                          <a:latin typeface="Arial Cyr"/>
                          <a:ea typeface="Calibri"/>
                          <a:cs typeface="Times New Roman"/>
                        </a:rPr>
                        <a:t> бюджета Удмуртской Республики на обеспечение деятельности добровольной народной дружины</a:t>
                      </a:r>
                      <a:endParaRPr lang="ru-RU" sz="1000" dirty="0">
                        <a:latin typeface="Arial Cyr"/>
                        <a:ea typeface="Calibri"/>
                        <a:cs typeface="Times New Roman"/>
                      </a:endParaRPr>
                    </a:p>
                  </a:txBody>
                  <a:tcPr marL="45720" marR="45720"/>
                </a:tc>
              </a:tr>
              <a:tr h="270451">
                <a:tc>
                  <a:txBody>
                    <a:bodyPr/>
                    <a:lstStyle/>
                    <a:p>
                      <a:pPr algn="l" fontAlgn="b"/>
                      <a:r>
                        <a:rPr lang="ru-RU" sz="1200" b="1" i="0" u="none" strike="noStrike" dirty="0" smtClean="0">
                          <a:latin typeface="Arial Cyr"/>
                        </a:rPr>
                        <a:t>НАЦИОНАЛЬНАЯ</a:t>
                      </a:r>
                      <a:r>
                        <a:rPr lang="ru-RU" sz="1200" b="1" i="0" u="none" strike="noStrike" baseline="0" dirty="0" smtClean="0">
                          <a:latin typeface="Arial Cyr"/>
                        </a:rPr>
                        <a:t> ЭКОНОМИКА</a:t>
                      </a:r>
                      <a:endParaRPr lang="ru-RU" sz="1200" b="1" i="0" u="none" strike="noStrike" dirty="0">
                        <a:latin typeface="Arial Cyr"/>
                      </a:endParaRPr>
                    </a:p>
                  </a:txBody>
                  <a:tcPr marL="9525" marR="9525" marT="9525" marB="0"/>
                </a:tc>
                <a:tc>
                  <a:txBody>
                    <a:bodyPr/>
                    <a:lstStyle/>
                    <a:p>
                      <a:pPr algn="ctr">
                        <a:spcAft>
                          <a:spcPts val="0"/>
                        </a:spcAft>
                      </a:pPr>
                      <a:r>
                        <a:rPr lang="ru-RU" sz="1200" b="1" dirty="0" smtClean="0">
                          <a:latin typeface="Arial Cyr"/>
                          <a:ea typeface="Calibri"/>
                          <a:cs typeface="Times New Roman"/>
                        </a:rPr>
                        <a:t>0400</a:t>
                      </a:r>
                      <a:endParaRPr lang="ru-RU" sz="1200" b="1" dirty="0">
                        <a:latin typeface="Arial Cyr"/>
                        <a:ea typeface="Calibri"/>
                        <a:cs typeface="Times New Roman"/>
                      </a:endParaRPr>
                    </a:p>
                  </a:txBody>
                  <a:tcPr marL="68580" marR="68580" marT="0" marB="0"/>
                </a:tc>
                <a:tc>
                  <a:txBody>
                    <a:bodyPr/>
                    <a:lstStyle/>
                    <a:p>
                      <a:pPr algn="r" fontAlgn="b"/>
                      <a:r>
                        <a:rPr lang="ru-RU" sz="1200" b="1" i="0" u="none" strike="noStrike" dirty="0" smtClean="0">
                          <a:latin typeface="Arial Cyr"/>
                        </a:rPr>
                        <a:t>34 214,4</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72 689,5</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72 686,2</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212,4</a:t>
                      </a:r>
                      <a:endParaRPr lang="ru-RU" sz="1200" b="1" i="0" u="none" strike="noStrike" dirty="0">
                        <a:latin typeface="Arial Cyr"/>
                      </a:endParaRPr>
                    </a:p>
                  </a:txBody>
                  <a:tcPr marL="9525" marR="9525" marT="9525" marB="0"/>
                </a:tc>
                <a:tc>
                  <a:txBody>
                    <a:bodyPr/>
                    <a:lstStyle/>
                    <a:p>
                      <a:pPr algn="l">
                        <a:spcAft>
                          <a:spcPts val="0"/>
                        </a:spcAft>
                      </a:pPr>
                      <a:endParaRPr lang="ru-RU" sz="1200" b="1" dirty="0">
                        <a:latin typeface="Arial Cyr"/>
                        <a:ea typeface="Calibri"/>
                        <a:cs typeface="Times New Roman"/>
                      </a:endParaRPr>
                    </a:p>
                  </a:txBody>
                  <a:tcPr marL="45720" marR="45720"/>
                </a:tc>
              </a:tr>
              <a:tr h="1388874">
                <a:tc>
                  <a:txBody>
                    <a:bodyPr/>
                    <a:lstStyle/>
                    <a:p>
                      <a:pPr algn="l" fontAlgn="b"/>
                      <a:r>
                        <a:rPr lang="ru-RU" sz="1200" b="0" i="0" u="none" strike="noStrike" dirty="0" smtClean="0">
                          <a:latin typeface="Arial Cyr"/>
                        </a:rPr>
                        <a:t>Транспорт</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0408</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125,6</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2 202,7</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2 201,9</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1753,1</a:t>
                      </a:r>
                      <a:endParaRPr lang="ru-RU" sz="1200" b="0" i="0" u="none" strike="noStrike" dirty="0">
                        <a:latin typeface="Arial Cyr"/>
                      </a:endParaRPr>
                    </a:p>
                  </a:txBody>
                  <a:tcPr marL="9525" marR="9525" marT="9525" marB="0"/>
                </a:tc>
                <a:tc>
                  <a:txBody>
                    <a:bodyPr/>
                    <a:lstStyle/>
                    <a:p>
                      <a:pPr algn="l">
                        <a:spcAft>
                          <a:spcPts val="0"/>
                        </a:spcAft>
                      </a:pPr>
                      <a:r>
                        <a:rPr lang="ru-RU" sz="1000" b="0" dirty="0" smtClean="0">
                          <a:latin typeface="Arial Cyr"/>
                          <a:ea typeface="Calibri"/>
                          <a:cs typeface="Times New Roman"/>
                        </a:rPr>
                        <a:t>Поступление</a:t>
                      </a:r>
                      <a:r>
                        <a:rPr lang="ru-RU" sz="1000" b="0" baseline="0" dirty="0" smtClean="0">
                          <a:latin typeface="Arial Cyr"/>
                          <a:ea typeface="Calibri"/>
                          <a:cs typeface="Times New Roman"/>
                        </a:rPr>
                        <a:t> дополнительных средств из бюджета Удмуртской Республики на о</a:t>
                      </a:r>
                      <a:r>
                        <a:rPr lang="ru-RU" sz="1000" b="0" dirty="0" smtClean="0">
                          <a:latin typeface="Arial Cyr"/>
                          <a:ea typeface="Calibri"/>
                          <a:cs typeface="Times New Roman"/>
                        </a:rPr>
                        <a:t>рганизацию регулярных перевозок в целях возмещения затрат, связанных с обеспечением равной доступности услуг общественного транспорта отдельных категорий граждан, имеющим право на получение мер социальной поддержки </a:t>
                      </a:r>
                      <a:endParaRPr lang="ru-RU" sz="1000" b="0" dirty="0">
                        <a:latin typeface="Arial Cyr"/>
                        <a:ea typeface="Calibri"/>
                        <a:cs typeface="Times New Roman"/>
                      </a:endParaRPr>
                    </a:p>
                  </a:txBody>
                  <a:tcPr marL="45720" marR="45720"/>
                </a:tc>
              </a:tr>
            </a:tbl>
          </a:graphicData>
        </a:graphic>
      </p:graphicFrame>
      <p:pic>
        <p:nvPicPr>
          <p:cNvPr id="3" name="Picture 34" descr="gerb"/>
          <p:cNvPicPr>
            <a:picLocks noChangeAspect="1" noChangeArrowheads="1"/>
          </p:cNvPicPr>
          <p:nvPr/>
        </p:nvPicPr>
        <p:blipFill>
          <a:blip r:embed="rId2" cstate="print"/>
          <a:srcRect/>
          <a:stretch>
            <a:fillRect/>
          </a:stretch>
        </p:blipFill>
        <p:spPr bwMode="auto">
          <a:xfrm>
            <a:off x="1" y="0"/>
            <a:ext cx="357157" cy="71435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одержимое 3"/>
          <p:cNvGraphicFramePr>
            <a:graphicFrameLocks/>
          </p:cNvGraphicFramePr>
          <p:nvPr/>
        </p:nvGraphicFramePr>
        <p:xfrm>
          <a:off x="0" y="1"/>
          <a:ext cx="9143999" cy="6867525"/>
        </p:xfrm>
        <a:graphic>
          <a:graphicData uri="http://schemas.openxmlformats.org/drawingml/2006/table">
            <a:tbl>
              <a:tblPr firstRow="1" bandRow="1">
                <a:tableStyleId>{5C22544A-7EE6-4342-B048-85BDC9FD1C3A}</a:tableStyleId>
              </a:tblPr>
              <a:tblGrid>
                <a:gridCol w="2786050"/>
                <a:gridCol w="642942"/>
                <a:gridCol w="857256"/>
                <a:gridCol w="785818"/>
                <a:gridCol w="785818"/>
                <a:gridCol w="642942"/>
                <a:gridCol w="2643173"/>
              </a:tblGrid>
              <a:tr h="998741">
                <a:tc>
                  <a:txBody>
                    <a:bodyPr/>
                    <a:lstStyle/>
                    <a:p>
                      <a:pPr algn="ctr">
                        <a:spcAft>
                          <a:spcPts val="0"/>
                        </a:spcAft>
                      </a:pPr>
                      <a:r>
                        <a:rPr lang="ru-RU" sz="1000" dirty="0">
                          <a:latin typeface="Times New Roman"/>
                          <a:ea typeface="Times New Roman"/>
                          <a:cs typeface="Times New Roman"/>
                        </a:rPr>
                        <a:t>Наименование показателя</a:t>
                      </a:r>
                      <a:endParaRPr lang="ru-RU" sz="1000" dirty="0">
                        <a:latin typeface="Calibri"/>
                        <a:ea typeface="Calibri"/>
                        <a:cs typeface="Times New Roman"/>
                      </a:endParaRPr>
                    </a:p>
                  </a:txBody>
                  <a:tcPr marL="68580" marR="68580" marT="0" marB="0" anchor="ctr"/>
                </a:tc>
                <a:tc>
                  <a:txBody>
                    <a:bodyPr/>
                    <a:lstStyle/>
                    <a:p>
                      <a:pPr algn="ctr">
                        <a:spcAft>
                          <a:spcPts val="0"/>
                        </a:spcAft>
                      </a:pPr>
                      <a:r>
                        <a:rPr lang="ru-RU" sz="1000" dirty="0">
                          <a:latin typeface="Times New Roman"/>
                          <a:ea typeface="Times New Roman"/>
                          <a:cs typeface="Times New Roman"/>
                        </a:rPr>
                        <a:t>Раздел</a:t>
                      </a:r>
                      <a:r>
                        <a:rPr lang="ru-RU" sz="1000" dirty="0" smtClean="0">
                          <a:latin typeface="Times New Roman"/>
                          <a:ea typeface="Times New Roman"/>
                          <a:cs typeface="Times New Roman"/>
                        </a:rPr>
                        <a:t>, </a:t>
                      </a:r>
                    </a:p>
                    <a:p>
                      <a:pPr algn="ctr">
                        <a:spcAft>
                          <a:spcPts val="0"/>
                        </a:spcAft>
                      </a:pPr>
                      <a:r>
                        <a:rPr lang="ru-RU" sz="1000" dirty="0" smtClean="0">
                          <a:latin typeface="Times New Roman"/>
                          <a:ea typeface="Times New Roman"/>
                          <a:cs typeface="Times New Roman"/>
                        </a:rPr>
                        <a:t>подраздел</a:t>
                      </a:r>
                      <a:endParaRPr lang="ru-RU" sz="1000" dirty="0">
                        <a:latin typeface="Calibri"/>
                        <a:ea typeface="Calibri"/>
                        <a:cs typeface="Times New Roman"/>
                      </a:endParaRPr>
                    </a:p>
                  </a:txBody>
                  <a:tcPr marL="68580" marR="68580" marT="0" marB="0" anchor="ctr"/>
                </a:tc>
                <a:tc>
                  <a:txBody>
                    <a:bodyPr/>
                    <a:lstStyle/>
                    <a:p>
                      <a:pPr algn="ctr">
                        <a:spcAft>
                          <a:spcPts val="0"/>
                        </a:spcAft>
                      </a:pPr>
                      <a:r>
                        <a:rPr lang="ru-RU" sz="1000" dirty="0" smtClean="0">
                          <a:latin typeface="Times New Roman"/>
                          <a:ea typeface="Times New Roman"/>
                          <a:cs typeface="Times New Roman"/>
                        </a:rPr>
                        <a:t>Утверждено  в бюджете</a:t>
                      </a:r>
                      <a:r>
                        <a:rPr lang="ru-RU" sz="1000" baseline="0" dirty="0" smtClean="0">
                          <a:latin typeface="Times New Roman"/>
                          <a:ea typeface="Times New Roman"/>
                          <a:cs typeface="Times New Roman"/>
                        </a:rPr>
                        <a:t> на 2018 год (первоначальная редакция) (тыс.руб.)</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a:ea typeface="Times New Roman"/>
                          <a:cs typeface="Times New Roman"/>
                        </a:rPr>
                        <a:t>Уточненный </a:t>
                      </a:r>
                      <a:r>
                        <a:rPr lang="ru-RU" sz="1000" dirty="0">
                          <a:latin typeface="Times New Roman"/>
                          <a:ea typeface="Times New Roman"/>
                          <a:cs typeface="Times New Roman"/>
                        </a:rPr>
                        <a:t>план  </a:t>
                      </a:r>
                      <a:endParaRPr lang="ru-RU" sz="1000" dirty="0">
                        <a:latin typeface="Calibri"/>
                        <a:ea typeface="Calibri"/>
                        <a:cs typeface="Times New Roman"/>
                      </a:endParaRPr>
                    </a:p>
                    <a:p>
                      <a:pPr algn="ctr">
                        <a:spcAft>
                          <a:spcPts val="0"/>
                        </a:spcAft>
                      </a:pPr>
                      <a:r>
                        <a:rPr lang="ru-RU" sz="1000" dirty="0">
                          <a:latin typeface="Times New Roman"/>
                          <a:ea typeface="Times New Roman"/>
                          <a:cs typeface="Times New Roman"/>
                        </a:rPr>
                        <a:t>(тыс. руб.)                            </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a:latin typeface="Times New Roman"/>
                          <a:ea typeface="Times New Roman"/>
                          <a:cs typeface="Times New Roman"/>
                        </a:rPr>
                        <a:t>Исполнено </a:t>
                      </a:r>
                      <a:r>
                        <a:rPr lang="ru-RU" sz="1000" dirty="0" smtClean="0">
                          <a:latin typeface="Times New Roman"/>
                          <a:ea typeface="Times New Roman"/>
                          <a:cs typeface="Times New Roman"/>
                        </a:rPr>
                        <a:t>за</a:t>
                      </a:r>
                    </a:p>
                    <a:p>
                      <a:pPr algn="ctr">
                        <a:spcAft>
                          <a:spcPts val="0"/>
                        </a:spcAft>
                      </a:pPr>
                      <a:r>
                        <a:rPr lang="ru-RU" sz="1000" dirty="0" smtClean="0">
                          <a:latin typeface="Times New Roman"/>
                          <a:ea typeface="Times New Roman"/>
                          <a:cs typeface="Times New Roman"/>
                        </a:rPr>
                        <a:t>2018 год</a:t>
                      </a:r>
                      <a:endParaRPr lang="ru-RU" sz="1000" dirty="0">
                        <a:latin typeface="Calibri"/>
                        <a:ea typeface="Calibri"/>
                        <a:cs typeface="Times New Roman"/>
                      </a:endParaRPr>
                    </a:p>
                    <a:p>
                      <a:pPr algn="ctr">
                        <a:spcAft>
                          <a:spcPts val="0"/>
                        </a:spcAft>
                      </a:pPr>
                      <a:r>
                        <a:rPr lang="ru-RU" sz="1000" dirty="0">
                          <a:latin typeface="Times New Roman"/>
                          <a:ea typeface="Times New Roman"/>
                          <a:cs typeface="Times New Roman"/>
                        </a:rPr>
                        <a:t>(тыс. руб.)</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Процент исполнения от первоначального плана,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Пояснения*</a:t>
                      </a:r>
                      <a:endParaRPr lang="ru-RU" sz="1000" dirty="0">
                        <a:latin typeface="Times New Roman" pitchFamily="18" charset="0"/>
                        <a:ea typeface="Calibri"/>
                        <a:cs typeface="Times New Roman" pitchFamily="18" charset="0"/>
                      </a:endParaRPr>
                    </a:p>
                  </a:txBody>
                  <a:tcPr marL="68580" marR="68580" marT="0" marB="0" anchor="ctr"/>
                </a:tc>
              </a:tr>
              <a:tr h="1940411">
                <a:tc>
                  <a:txBody>
                    <a:bodyPr/>
                    <a:lstStyle/>
                    <a:p>
                      <a:pPr algn="l" fontAlgn="b"/>
                      <a:r>
                        <a:rPr lang="ru-RU" sz="1200" b="0" i="0" u="none" strike="noStrike" dirty="0" smtClean="0">
                          <a:latin typeface="Arial Cyr"/>
                        </a:rPr>
                        <a:t>Дорожное хозяйство (</a:t>
                      </a:r>
                      <a:r>
                        <a:rPr lang="ru-RU" sz="1200" b="0" i="0" u="none" strike="noStrike" smtClean="0">
                          <a:latin typeface="Arial Cyr"/>
                        </a:rPr>
                        <a:t>дорожные фонды)</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0409</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34 018,8</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70 477,5</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70 475,0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207,2</a:t>
                      </a:r>
                      <a:endParaRPr lang="ru-RU" sz="1200" b="0" i="0" u="none" strike="noStrike" dirty="0">
                        <a:latin typeface="Arial Cyr"/>
                      </a:endParaRPr>
                    </a:p>
                  </a:txBody>
                  <a:tcPr marL="9525" marR="9525" marT="9525" marB="0"/>
                </a:tc>
                <a:tc>
                  <a:txBody>
                    <a:bodyPr/>
                    <a:lstStyle/>
                    <a:p>
                      <a:pPr algn="l" fontAlgn="t"/>
                      <a:r>
                        <a:rPr lang="ru-RU" sz="1000" b="0" i="0" u="none" strike="noStrike" dirty="0" smtClean="0">
                          <a:latin typeface="Arial Cyr"/>
                          <a:cs typeface="Times New Roman" pitchFamily="18" charset="0"/>
                        </a:rPr>
                        <a:t>Увеличение расходов за счет дополнительных поступлений из бюджета Удмуртской Республики:</a:t>
                      </a:r>
                    </a:p>
                    <a:p>
                      <a:pPr algn="l" fontAlgn="t"/>
                      <a:r>
                        <a:rPr lang="ru-RU" sz="1000" b="0" i="0" u="none" strike="noStrike" dirty="0" smtClean="0">
                          <a:latin typeface="Arial Cyr"/>
                          <a:cs typeface="Times New Roman" pitchFamily="18" charset="0"/>
                        </a:rPr>
                        <a:t>субсидии –на</a:t>
                      </a:r>
                      <a:r>
                        <a:rPr lang="ru-RU" sz="1000" b="0" i="0" u="none" strike="noStrike" baseline="0" dirty="0" smtClean="0">
                          <a:latin typeface="Arial Cyr"/>
                          <a:cs typeface="Times New Roman" pitchFamily="18" charset="0"/>
                        </a:rPr>
                        <a:t> о</a:t>
                      </a:r>
                      <a:r>
                        <a:rPr lang="ru-RU" sz="1000" b="0" i="0" u="none" strike="noStrike" dirty="0" smtClean="0">
                          <a:latin typeface="Arial Cyr"/>
                          <a:cs typeface="Times New Roman" pitchFamily="18" charset="0"/>
                        </a:rPr>
                        <a:t>казание государственной поддержки моногородам Удмуртской Республики за счет средств некоммерческой организации «Фонд развития моногородов»;  на оказание государственной поддержки моногородам Удмуртской Республики; на</a:t>
                      </a:r>
                      <a:r>
                        <a:rPr lang="ru-RU" sz="1000" b="0" i="0" u="none" strike="noStrike" baseline="0" dirty="0" smtClean="0">
                          <a:latin typeface="Arial Cyr"/>
                          <a:cs typeface="Times New Roman" pitchFamily="18" charset="0"/>
                        </a:rPr>
                        <a:t> р</a:t>
                      </a:r>
                      <a:r>
                        <a:rPr lang="ru-RU" sz="1000" b="0" i="0" u="none" strike="noStrike" dirty="0" smtClean="0">
                          <a:latin typeface="Arial Cyr"/>
                          <a:cs typeface="Times New Roman" pitchFamily="18" charset="0"/>
                        </a:rPr>
                        <a:t>азвитие сети автомобильных дорог Удмуртской Республики.</a:t>
                      </a:r>
                    </a:p>
                    <a:p>
                      <a:pPr algn="l">
                        <a:spcAft>
                          <a:spcPts val="0"/>
                        </a:spcAft>
                      </a:pPr>
                      <a:endParaRPr lang="ru-RU" sz="1000" b="0" dirty="0">
                        <a:latin typeface="Arial Cyr"/>
                        <a:ea typeface="Calibri"/>
                        <a:cs typeface="Times New Roman"/>
                      </a:endParaRPr>
                    </a:p>
                  </a:txBody>
                  <a:tcPr marL="45720" marR="45720"/>
                </a:tc>
              </a:tr>
              <a:tr h="370961">
                <a:tc>
                  <a:txBody>
                    <a:bodyPr/>
                    <a:lstStyle/>
                    <a:p>
                      <a:pPr algn="l" fontAlgn="b"/>
                      <a:r>
                        <a:rPr lang="ru-RU" sz="1200" b="0" i="0" u="none" strike="noStrike" dirty="0" smtClean="0">
                          <a:latin typeface="Arial Cyr"/>
                        </a:rPr>
                        <a:t>Другие вопросы в области национальной экономики</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0412</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70,0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9,3</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9,3</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13,3</a:t>
                      </a:r>
                      <a:endParaRPr lang="ru-RU" sz="1200" b="0" i="0" u="none" strike="noStrike" dirty="0">
                        <a:latin typeface="Arial Cyr"/>
                      </a:endParaRPr>
                    </a:p>
                  </a:txBody>
                  <a:tcPr marL="9525" marR="9525" marT="9525" marB="0"/>
                </a:tc>
                <a:tc>
                  <a:txBody>
                    <a:bodyPr/>
                    <a:lstStyle/>
                    <a:p>
                      <a:pPr algn="l">
                        <a:spcAft>
                          <a:spcPts val="0"/>
                        </a:spcAft>
                      </a:pPr>
                      <a:r>
                        <a:rPr lang="ru-RU" sz="1000" b="0" dirty="0" smtClean="0">
                          <a:latin typeface="Arial Cyr"/>
                          <a:ea typeface="Calibri"/>
                          <a:cs typeface="Times New Roman"/>
                        </a:rPr>
                        <a:t>Уменьшение в связи с отсутствием</a:t>
                      </a:r>
                      <a:r>
                        <a:rPr lang="ru-RU" sz="1000" b="0" baseline="0" dirty="0" smtClean="0">
                          <a:latin typeface="Arial Cyr"/>
                          <a:ea typeface="Calibri"/>
                          <a:cs typeface="Times New Roman"/>
                        </a:rPr>
                        <a:t> потребности в средствах</a:t>
                      </a:r>
                      <a:endParaRPr lang="ru-RU" sz="1000" b="0" dirty="0">
                        <a:latin typeface="Arial Cyr"/>
                        <a:ea typeface="Calibri"/>
                        <a:cs typeface="Times New Roman"/>
                      </a:endParaRPr>
                    </a:p>
                  </a:txBody>
                  <a:tcPr marL="45720" marR="45720"/>
                </a:tc>
              </a:tr>
              <a:tr h="351343">
                <a:tc>
                  <a:txBody>
                    <a:bodyPr/>
                    <a:lstStyle/>
                    <a:p>
                      <a:pPr algn="l" fontAlgn="b"/>
                      <a:r>
                        <a:rPr lang="ru-RU" sz="1200" b="1" i="0" u="none" strike="noStrike" dirty="0" smtClean="0">
                          <a:latin typeface="Arial Cyr"/>
                        </a:rPr>
                        <a:t>ЖИЛИЩНО-КОММУНАЛЬНОЕ ХОЗЯЙСТВО</a:t>
                      </a:r>
                      <a:endParaRPr lang="ru-RU" sz="1200" b="1" i="0" u="none" strike="noStrike" dirty="0">
                        <a:latin typeface="Arial Cyr"/>
                      </a:endParaRPr>
                    </a:p>
                  </a:txBody>
                  <a:tcPr marL="9525" marR="9525" marT="9525" marB="0"/>
                </a:tc>
                <a:tc>
                  <a:txBody>
                    <a:bodyPr/>
                    <a:lstStyle/>
                    <a:p>
                      <a:pPr algn="ctr">
                        <a:spcAft>
                          <a:spcPts val="0"/>
                        </a:spcAft>
                      </a:pPr>
                      <a:r>
                        <a:rPr lang="ru-RU" sz="1200" b="1" dirty="0" smtClean="0">
                          <a:latin typeface="Arial Cyr"/>
                          <a:ea typeface="Calibri"/>
                          <a:cs typeface="Times New Roman"/>
                        </a:rPr>
                        <a:t>0500</a:t>
                      </a:r>
                      <a:endParaRPr lang="ru-RU" sz="1200" b="1" dirty="0">
                        <a:latin typeface="Arial Cyr"/>
                        <a:ea typeface="Calibri"/>
                        <a:cs typeface="Times New Roman"/>
                      </a:endParaRPr>
                    </a:p>
                  </a:txBody>
                  <a:tcPr marL="68580" marR="68580" marT="0" marB="0"/>
                </a:tc>
                <a:tc>
                  <a:txBody>
                    <a:bodyPr/>
                    <a:lstStyle/>
                    <a:p>
                      <a:pPr algn="r" fontAlgn="b"/>
                      <a:r>
                        <a:rPr lang="ru-RU" sz="1200" b="1" i="0" u="none" strike="noStrike" dirty="0" smtClean="0">
                          <a:latin typeface="Arial Cyr"/>
                        </a:rPr>
                        <a:t>67 968,1</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120 225,5</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118 904,7</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174,9</a:t>
                      </a:r>
                      <a:endParaRPr lang="ru-RU" sz="1200" b="1" i="0" u="none" strike="noStrike" dirty="0">
                        <a:latin typeface="Arial Cyr"/>
                      </a:endParaRPr>
                    </a:p>
                  </a:txBody>
                  <a:tcPr marL="9525" marR="9525" marT="9525" marB="0"/>
                </a:tc>
                <a:tc>
                  <a:txBody>
                    <a:bodyPr/>
                    <a:lstStyle/>
                    <a:p>
                      <a:pPr algn="l">
                        <a:spcAft>
                          <a:spcPts val="0"/>
                        </a:spcAft>
                      </a:pPr>
                      <a:endParaRPr lang="ru-RU" sz="1000" b="1" dirty="0">
                        <a:latin typeface="Arial Cyr"/>
                        <a:ea typeface="Calibri"/>
                        <a:cs typeface="Times New Roman"/>
                      </a:endParaRPr>
                    </a:p>
                  </a:txBody>
                  <a:tcPr marL="45720" marR="45720"/>
                </a:tc>
              </a:tr>
              <a:tr h="1398237">
                <a:tc>
                  <a:txBody>
                    <a:bodyPr/>
                    <a:lstStyle/>
                    <a:p>
                      <a:pPr algn="l" fontAlgn="b"/>
                      <a:r>
                        <a:rPr lang="ru-RU" sz="1200" b="0" i="0" u="none" strike="noStrike" dirty="0" smtClean="0">
                          <a:latin typeface="Arial Cyr"/>
                        </a:rPr>
                        <a:t>Жилищное хозяйство</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0501</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5 400,8</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9 180,6</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9 032,5</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167,2</a:t>
                      </a:r>
                      <a:endParaRPr lang="ru-RU" sz="1200" b="0" i="0" u="none" strike="noStrike" dirty="0">
                        <a:latin typeface="Arial Cyr"/>
                      </a:endParaRPr>
                    </a:p>
                  </a:txBody>
                  <a:tcPr marL="9525" marR="9525" marT="9525" marB="0"/>
                </a:tc>
                <a:tc>
                  <a:txBody>
                    <a:bodyPr/>
                    <a:lstStyle/>
                    <a:p>
                      <a:pPr algn="l" fontAlgn="t"/>
                      <a:r>
                        <a:rPr lang="ru-RU" sz="1000" b="0" i="0" u="none" strike="noStrike" dirty="0" smtClean="0">
                          <a:latin typeface="Arial Cyr"/>
                          <a:cs typeface="Times New Roman" pitchFamily="18" charset="0"/>
                        </a:rPr>
                        <a:t>Увеличение расходов за счет дополнительных дотаций из бюджета Удмуртской Республики</a:t>
                      </a:r>
                      <a:r>
                        <a:rPr lang="ru-RU" sz="1000" b="0" i="0" u="none" strike="noStrike" baseline="0" dirty="0" smtClean="0">
                          <a:latin typeface="Arial Cyr"/>
                          <a:cs typeface="Times New Roman" pitchFamily="18" charset="0"/>
                        </a:rPr>
                        <a:t> на </a:t>
                      </a:r>
                      <a:r>
                        <a:rPr lang="ru-RU" sz="1000" kern="1200" dirty="0" smtClean="0">
                          <a:solidFill>
                            <a:schemeClr val="dk1"/>
                          </a:solidFill>
                          <a:latin typeface="Arial Cyr"/>
                          <a:ea typeface="+mn-ea"/>
                          <a:cs typeface="Times New Roman" pitchFamily="18" charset="0"/>
                        </a:rPr>
                        <a:t>выкуп жилого помещения по программе переселение из аварийного жилого фонда, внутреннее</a:t>
                      </a:r>
                      <a:r>
                        <a:rPr lang="ru-RU" sz="1000" kern="1200" baseline="0" dirty="0" smtClean="0">
                          <a:solidFill>
                            <a:schemeClr val="dk1"/>
                          </a:solidFill>
                          <a:latin typeface="Arial Cyr"/>
                          <a:ea typeface="+mn-ea"/>
                          <a:cs typeface="Times New Roman" pitchFamily="18" charset="0"/>
                        </a:rPr>
                        <a:t> перераспределение средств на мероприятия по содержанию и ремонту муниципального жилищного фонда.</a:t>
                      </a:r>
                      <a:endParaRPr lang="ru-RU" sz="1000" b="0" i="0" u="none" strike="noStrike" dirty="0" smtClean="0">
                        <a:latin typeface="Arial Cyr"/>
                        <a:cs typeface="Times New Roman" pitchFamily="18" charset="0"/>
                      </a:endParaRPr>
                    </a:p>
                    <a:p>
                      <a:pPr algn="l">
                        <a:spcAft>
                          <a:spcPts val="0"/>
                        </a:spcAft>
                      </a:pPr>
                      <a:endParaRPr lang="ru-RU" sz="1200" b="0" dirty="0">
                        <a:latin typeface="Arial Cyr"/>
                        <a:ea typeface="Calibri"/>
                        <a:cs typeface="Times New Roman"/>
                      </a:endParaRPr>
                    </a:p>
                  </a:txBody>
                  <a:tcPr marL="45720" marR="45720"/>
                </a:tc>
              </a:tr>
              <a:tr h="1369702">
                <a:tc>
                  <a:txBody>
                    <a:bodyPr/>
                    <a:lstStyle/>
                    <a:p>
                      <a:pPr algn="l" fontAlgn="b"/>
                      <a:r>
                        <a:rPr lang="ru-RU" sz="1200" b="0" i="0" u="none" strike="noStrike" dirty="0" smtClean="0">
                          <a:latin typeface="Arial Cyr"/>
                        </a:rPr>
                        <a:t>Коммунальное хозяйство</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0502</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2 823,8</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16 733,1</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16 063,6</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568,9</a:t>
                      </a:r>
                      <a:endParaRPr lang="ru-RU" sz="1200" b="0" i="0" u="none" strike="noStrike" dirty="0">
                        <a:latin typeface="Arial Cyr"/>
                      </a:endParaRPr>
                    </a:p>
                  </a:txBody>
                  <a:tcPr marL="9525" marR="9525" marT="9525" marB="0"/>
                </a:tc>
                <a:tc>
                  <a:txBody>
                    <a:bodyPr/>
                    <a:lstStyle/>
                    <a:p>
                      <a:pPr algn="l" fontAlgn="t"/>
                      <a:r>
                        <a:rPr lang="ru-RU" sz="1000" b="0" i="0" u="none" strike="noStrike" dirty="0" smtClean="0">
                          <a:latin typeface="Arial Cyr"/>
                          <a:cs typeface="Times New Roman" pitchFamily="18" charset="0"/>
                        </a:rPr>
                        <a:t>Увеличение расходов за счет дополнительных поступлений из бюджета Удмуртской Республики</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на</a:t>
                      </a:r>
                      <a:r>
                        <a:rPr lang="ru-RU" sz="1000" b="0" i="0" u="none" strike="noStrike" baseline="0" dirty="0" smtClean="0">
                          <a:latin typeface="Arial Cyr"/>
                          <a:cs typeface="Times New Roman" pitchFamily="18" charset="0"/>
                        </a:rPr>
                        <a:t> о</a:t>
                      </a:r>
                      <a:r>
                        <a:rPr lang="ru-RU" sz="1000" b="0" i="0" u="none" strike="noStrike" dirty="0" smtClean="0">
                          <a:latin typeface="Arial Cyr"/>
                          <a:cs typeface="Times New Roman" pitchFamily="18" charset="0"/>
                        </a:rPr>
                        <a:t>казание государственной поддержки моногородам Удмуртской Республики </a:t>
                      </a:r>
                      <a:r>
                        <a:rPr lang="ru-RU" sz="1000" kern="1200" dirty="0" smtClean="0">
                          <a:solidFill>
                            <a:schemeClr val="dk1"/>
                          </a:solidFill>
                          <a:latin typeface="Arial Cyr"/>
                          <a:ea typeface="+mn-ea"/>
                          <a:cs typeface="+mn-cs"/>
                        </a:rPr>
                        <a:t>на проектно-сметную документацию по строительству канализационных сетей  ул. Тихая до КНС № 2 , на мероприятия по подготовке к осенне-зимнему периоду.</a:t>
                      </a:r>
                      <a:endParaRPr lang="ru-RU" sz="1000" b="0" dirty="0">
                        <a:latin typeface="Arial Cyr"/>
                        <a:ea typeface="Calibri"/>
                        <a:cs typeface="Times New Roman"/>
                      </a:endParaRPr>
                    </a:p>
                  </a:txBody>
                  <a:tcPr marL="45720" marR="45720"/>
                </a:tc>
              </a:tr>
            </a:tbl>
          </a:graphicData>
        </a:graphic>
      </p:graphicFrame>
      <p:pic>
        <p:nvPicPr>
          <p:cNvPr id="4" name="Picture 34" descr="gerb"/>
          <p:cNvPicPr>
            <a:picLocks noChangeAspect="1" noChangeArrowheads="1"/>
          </p:cNvPicPr>
          <p:nvPr/>
        </p:nvPicPr>
        <p:blipFill>
          <a:blip r:embed="rId2" cstate="print"/>
          <a:srcRect/>
          <a:stretch>
            <a:fillRect/>
          </a:stretch>
        </p:blipFill>
        <p:spPr bwMode="auto">
          <a:xfrm>
            <a:off x="1" y="0"/>
            <a:ext cx="357157" cy="71435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0" y="0"/>
          <a:ext cx="9144002" cy="6941122"/>
        </p:xfrm>
        <a:graphic>
          <a:graphicData uri="http://schemas.openxmlformats.org/drawingml/2006/table">
            <a:tbl>
              <a:tblPr firstRow="1" bandRow="1">
                <a:tableStyleId>{5C22544A-7EE6-4342-B048-85BDC9FD1C3A}</a:tableStyleId>
              </a:tblPr>
              <a:tblGrid>
                <a:gridCol w="2714612"/>
                <a:gridCol w="714380"/>
                <a:gridCol w="857256"/>
                <a:gridCol w="785818"/>
                <a:gridCol w="785818"/>
                <a:gridCol w="642942"/>
                <a:gridCol w="2643176"/>
              </a:tblGrid>
              <a:tr h="1558193">
                <a:tc>
                  <a:txBody>
                    <a:bodyPr/>
                    <a:lstStyle/>
                    <a:p>
                      <a:pPr algn="ctr">
                        <a:spcAft>
                          <a:spcPts val="0"/>
                        </a:spcAft>
                      </a:pPr>
                      <a:r>
                        <a:rPr lang="ru-RU" sz="1000" dirty="0">
                          <a:latin typeface="Times New Roman"/>
                          <a:ea typeface="Times New Roman"/>
                          <a:cs typeface="Times New Roman"/>
                        </a:rPr>
                        <a:t>Наименование показателя</a:t>
                      </a:r>
                      <a:endParaRPr lang="ru-RU" sz="1000" dirty="0">
                        <a:latin typeface="Calibri"/>
                        <a:ea typeface="Calibri"/>
                        <a:cs typeface="Times New Roman"/>
                      </a:endParaRPr>
                    </a:p>
                  </a:txBody>
                  <a:tcPr marL="68580" marR="68580" marT="0" marB="0" anchor="ctr"/>
                </a:tc>
                <a:tc>
                  <a:txBody>
                    <a:bodyPr/>
                    <a:lstStyle/>
                    <a:p>
                      <a:pPr algn="ctr">
                        <a:spcAft>
                          <a:spcPts val="0"/>
                        </a:spcAft>
                      </a:pPr>
                      <a:r>
                        <a:rPr lang="ru-RU" sz="1000" dirty="0">
                          <a:latin typeface="Times New Roman"/>
                          <a:ea typeface="Times New Roman"/>
                          <a:cs typeface="Times New Roman"/>
                        </a:rPr>
                        <a:t>Раздел</a:t>
                      </a:r>
                      <a:r>
                        <a:rPr lang="ru-RU" sz="1000" dirty="0" smtClean="0">
                          <a:latin typeface="Times New Roman"/>
                          <a:ea typeface="Times New Roman"/>
                          <a:cs typeface="Times New Roman"/>
                        </a:rPr>
                        <a:t>, </a:t>
                      </a:r>
                    </a:p>
                    <a:p>
                      <a:pPr algn="ctr">
                        <a:spcAft>
                          <a:spcPts val="0"/>
                        </a:spcAft>
                      </a:pPr>
                      <a:r>
                        <a:rPr lang="ru-RU" sz="1000" dirty="0" smtClean="0">
                          <a:latin typeface="Times New Roman"/>
                          <a:ea typeface="Times New Roman"/>
                          <a:cs typeface="Times New Roman"/>
                        </a:rPr>
                        <a:t>подраздел</a:t>
                      </a:r>
                      <a:endParaRPr lang="ru-RU" sz="1000" dirty="0">
                        <a:latin typeface="Calibri"/>
                        <a:ea typeface="Calibri"/>
                        <a:cs typeface="Times New Roman"/>
                      </a:endParaRPr>
                    </a:p>
                  </a:txBody>
                  <a:tcPr marL="68580" marR="68580" marT="0" marB="0" anchor="ctr"/>
                </a:tc>
                <a:tc>
                  <a:txBody>
                    <a:bodyPr/>
                    <a:lstStyle/>
                    <a:p>
                      <a:pPr algn="ctr">
                        <a:spcAft>
                          <a:spcPts val="0"/>
                        </a:spcAft>
                      </a:pPr>
                      <a:r>
                        <a:rPr lang="ru-RU" sz="1000" dirty="0" smtClean="0">
                          <a:latin typeface="Times New Roman"/>
                          <a:ea typeface="Times New Roman"/>
                          <a:cs typeface="Times New Roman"/>
                        </a:rPr>
                        <a:t>Утверждено  в бюджете</a:t>
                      </a:r>
                      <a:r>
                        <a:rPr lang="ru-RU" sz="1000" baseline="0" dirty="0" smtClean="0">
                          <a:latin typeface="Times New Roman"/>
                          <a:ea typeface="Times New Roman"/>
                          <a:cs typeface="Times New Roman"/>
                        </a:rPr>
                        <a:t> на 2018 год (первоначальная редакция)</a:t>
                      </a:r>
                      <a:r>
                        <a:rPr lang="ru-RU" sz="1000" dirty="0" smtClean="0">
                          <a:latin typeface="Times New Roman"/>
                          <a:ea typeface="Times New Roman"/>
                          <a:cs typeface="Times New Roman"/>
                        </a:rPr>
                        <a:t>  (тыс.руб.)                   </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a:ea typeface="Times New Roman"/>
                          <a:cs typeface="Times New Roman"/>
                        </a:rPr>
                        <a:t>Уточненный план  </a:t>
                      </a:r>
                      <a:endParaRPr lang="ru-RU" sz="1000" dirty="0" smtClean="0">
                        <a:latin typeface="+mn-lt"/>
                        <a:ea typeface="Calibri"/>
                        <a:cs typeface="Times New Roman"/>
                      </a:endParaRPr>
                    </a:p>
                    <a:p>
                      <a:pPr algn="ctr">
                        <a:spcAft>
                          <a:spcPts val="0"/>
                        </a:spcAft>
                      </a:pPr>
                      <a:r>
                        <a:rPr lang="ru-RU" sz="1000" dirty="0" smtClean="0">
                          <a:latin typeface="Times New Roman"/>
                          <a:ea typeface="Times New Roman"/>
                          <a:cs typeface="Times New Roman"/>
                        </a:rPr>
                        <a:t>(тыс. руб.)</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a:ea typeface="Times New Roman"/>
                          <a:cs typeface="Times New Roman"/>
                        </a:rPr>
                        <a:t>Исполнено за</a:t>
                      </a:r>
                    </a:p>
                    <a:p>
                      <a:pPr algn="ctr">
                        <a:spcAft>
                          <a:spcPts val="0"/>
                        </a:spcAft>
                      </a:pPr>
                      <a:r>
                        <a:rPr lang="ru-RU" sz="1000" dirty="0" smtClean="0">
                          <a:latin typeface="Times New Roman"/>
                          <a:ea typeface="Times New Roman"/>
                          <a:cs typeface="Times New Roman"/>
                        </a:rPr>
                        <a:t>2018 год</a:t>
                      </a:r>
                      <a:endParaRPr lang="ru-RU" sz="1000" dirty="0" smtClean="0">
                        <a:latin typeface="+mn-lt"/>
                        <a:ea typeface="Calibri"/>
                        <a:cs typeface="Times New Roman"/>
                      </a:endParaRPr>
                    </a:p>
                    <a:p>
                      <a:pPr algn="ctr">
                        <a:spcAft>
                          <a:spcPts val="0"/>
                        </a:spcAft>
                      </a:pPr>
                      <a:r>
                        <a:rPr lang="ru-RU" sz="1000" dirty="0" smtClean="0">
                          <a:latin typeface="Times New Roman"/>
                          <a:ea typeface="Times New Roman"/>
                          <a:cs typeface="Times New Roman"/>
                        </a:rPr>
                        <a:t>(тыс. руб.)</a:t>
                      </a:r>
                      <a:endParaRPr lang="ru-RU" sz="1000" dirty="0" smtClean="0">
                        <a:latin typeface="+mn-lt"/>
                        <a:ea typeface="Calibri"/>
                        <a:cs typeface="Times New Roman"/>
                      </a:endParaRPr>
                    </a:p>
                    <a:p>
                      <a:pPr algn="ctr">
                        <a:spcAft>
                          <a:spcPts val="0"/>
                        </a:spcAft>
                      </a:pP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Процент исполнения от первоначального плана,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Пояснения*</a:t>
                      </a:r>
                      <a:endParaRPr lang="ru-RU" sz="1000" dirty="0">
                        <a:latin typeface="Times New Roman" pitchFamily="18" charset="0"/>
                        <a:ea typeface="Calibri"/>
                        <a:cs typeface="Times New Roman" pitchFamily="18" charset="0"/>
                      </a:endParaRPr>
                    </a:p>
                  </a:txBody>
                  <a:tcPr marL="68580" marR="68580" marT="0" marB="0" anchor="ctr"/>
                </a:tc>
              </a:tr>
              <a:tr h="1028407">
                <a:tc>
                  <a:txBody>
                    <a:bodyPr/>
                    <a:lstStyle/>
                    <a:p>
                      <a:pPr algn="l" fontAlgn="b"/>
                      <a:r>
                        <a:rPr lang="ru-RU" sz="1200" b="0" i="0" u="none" strike="noStrike" dirty="0" smtClean="0">
                          <a:latin typeface="Arial Cyr"/>
                        </a:rPr>
                        <a:t>Благоустройство</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0503</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49 815,9</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71 526,7</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71 045,8</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142,6</a:t>
                      </a:r>
                      <a:endParaRPr lang="ru-RU" sz="1200" b="0" i="0" u="none" strike="noStrike" dirty="0">
                        <a:latin typeface="Arial Cyr"/>
                      </a:endParaRPr>
                    </a:p>
                  </a:txBody>
                  <a:tcPr marL="9525" marR="9525" marT="9525" marB="0"/>
                </a:tc>
                <a:tc>
                  <a:txBody>
                    <a:bodyPr/>
                    <a:lstStyle/>
                    <a:p>
                      <a:pPr algn="l">
                        <a:spcAft>
                          <a:spcPts val="0"/>
                        </a:spcAft>
                      </a:pPr>
                      <a:r>
                        <a:rPr lang="ru-RU" sz="1000" b="0" i="0" u="none" strike="noStrike" dirty="0" smtClean="0">
                          <a:latin typeface="Arial Cyr"/>
                          <a:cs typeface="Times New Roman" pitchFamily="18" charset="0"/>
                        </a:rPr>
                        <a:t>Увеличение расходов за счет дополнительных субсидий из бюджета Российской Федерации и Удмуртской Республики</a:t>
                      </a:r>
                      <a:r>
                        <a:rPr lang="ru-RU" sz="1000" b="0" i="0" u="none" strike="noStrike" baseline="0" dirty="0" smtClean="0">
                          <a:latin typeface="Arial Cyr"/>
                          <a:cs typeface="Times New Roman" pitchFamily="18" charset="0"/>
                        </a:rPr>
                        <a:t> на благоустройство набережной Воткинского пруда и благоустройство дворовых территорий.</a:t>
                      </a:r>
                      <a:endParaRPr lang="ru-RU" sz="1000" b="0" dirty="0">
                        <a:latin typeface="Arial Cyr"/>
                        <a:ea typeface="Calibri"/>
                        <a:cs typeface="Times New Roman"/>
                      </a:endParaRPr>
                    </a:p>
                  </a:txBody>
                  <a:tcPr marL="45720" marR="45720"/>
                </a:tc>
              </a:tr>
              <a:tr h="1340046">
                <a:tc>
                  <a:txBody>
                    <a:bodyPr/>
                    <a:lstStyle/>
                    <a:p>
                      <a:pPr algn="l" fontAlgn="b"/>
                      <a:r>
                        <a:rPr lang="ru-RU" sz="1200" b="0" i="0" u="none" strike="noStrike" dirty="0" smtClean="0">
                          <a:latin typeface="Arial Cyr"/>
                        </a:rPr>
                        <a:t>Другие вопросы в области жилищно-коммунального хозяйства</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0505</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9 927,6</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22 785,1</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22 762,8</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229,3</a:t>
                      </a:r>
                      <a:endParaRPr lang="ru-RU" sz="1200" b="0" i="0" u="none" strike="noStrike" dirty="0">
                        <a:latin typeface="Arial Cyr"/>
                      </a:endParaRPr>
                    </a:p>
                  </a:txBody>
                  <a:tcPr marL="9525" marR="9525" marT="9525" marB="0"/>
                </a:tc>
                <a:tc>
                  <a:txBody>
                    <a:bodyPr/>
                    <a:lstStyle/>
                    <a:p>
                      <a:pPr algn="l">
                        <a:spcAft>
                          <a:spcPts val="0"/>
                        </a:spcAft>
                      </a:pPr>
                      <a:r>
                        <a:rPr lang="ru-RU" sz="1000" b="0" dirty="0" smtClean="0">
                          <a:latin typeface="Arial Cyr"/>
                          <a:ea typeface="Calibri"/>
                          <a:cs typeface="Times New Roman"/>
                        </a:rPr>
                        <a:t>Увеличение</a:t>
                      </a:r>
                      <a:r>
                        <a:rPr lang="ru-RU" sz="1000" b="0" baseline="0" dirty="0" smtClean="0">
                          <a:latin typeface="Arial Cyr"/>
                          <a:ea typeface="Calibri"/>
                          <a:cs typeface="Times New Roman"/>
                        </a:rPr>
                        <a:t> расходов за счет дополнительно поступивших субсидий на благоустройство центрального сквера, дотации на повышение заработной платы и внутреннего перераспределения средств бюджета на выполнение наказов избирателей депутатов Воткинской городской Думы.</a:t>
                      </a:r>
                      <a:endParaRPr lang="ru-RU" sz="1000" b="0" dirty="0">
                        <a:latin typeface="Arial Cyr"/>
                        <a:ea typeface="Calibri"/>
                        <a:cs typeface="Times New Roman"/>
                      </a:endParaRPr>
                    </a:p>
                  </a:txBody>
                  <a:tcPr marL="45720" marR="45720"/>
                </a:tc>
              </a:tr>
              <a:tr h="292163">
                <a:tc>
                  <a:txBody>
                    <a:bodyPr/>
                    <a:lstStyle/>
                    <a:p>
                      <a:pPr algn="l" fontAlgn="b"/>
                      <a:r>
                        <a:rPr lang="ru-RU" sz="1200" b="1" i="0" u="none" strike="noStrike" dirty="0" smtClean="0">
                          <a:latin typeface="Arial Cyr"/>
                        </a:rPr>
                        <a:t>ОХРАНА ОКРУЖАЮЩЕЙ СРЕДЫ</a:t>
                      </a:r>
                      <a:endParaRPr lang="ru-RU" sz="1200" b="1" i="0" u="none" strike="noStrike" dirty="0">
                        <a:latin typeface="Arial Cyr"/>
                      </a:endParaRPr>
                    </a:p>
                  </a:txBody>
                  <a:tcPr marL="9525" marR="9525" marT="9525" marB="0"/>
                </a:tc>
                <a:tc>
                  <a:txBody>
                    <a:bodyPr/>
                    <a:lstStyle/>
                    <a:p>
                      <a:pPr algn="ctr">
                        <a:spcAft>
                          <a:spcPts val="0"/>
                        </a:spcAft>
                      </a:pPr>
                      <a:r>
                        <a:rPr lang="ru-RU" sz="1200" b="1" dirty="0" smtClean="0">
                          <a:latin typeface="Arial Cyr"/>
                          <a:ea typeface="Calibri"/>
                          <a:cs typeface="Times New Roman"/>
                        </a:rPr>
                        <a:t>0600</a:t>
                      </a:r>
                      <a:endParaRPr lang="ru-RU" sz="1200" b="1" dirty="0">
                        <a:latin typeface="Arial Cyr"/>
                        <a:ea typeface="Calibri"/>
                        <a:cs typeface="Times New Roman"/>
                      </a:endParaRPr>
                    </a:p>
                  </a:txBody>
                  <a:tcPr marL="68580" marR="68580" marT="0" marB="0"/>
                </a:tc>
                <a:tc>
                  <a:txBody>
                    <a:bodyPr/>
                    <a:lstStyle/>
                    <a:p>
                      <a:pPr algn="r" fontAlgn="b"/>
                      <a:r>
                        <a:rPr lang="ru-RU" sz="1200" b="1" i="0" u="none" strike="noStrike" dirty="0" smtClean="0">
                          <a:latin typeface="Arial Cyr"/>
                        </a:rPr>
                        <a:t>100,0</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74,2</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74,2</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74,2</a:t>
                      </a:r>
                      <a:endParaRPr lang="ru-RU" sz="1200" b="1" i="0" u="none" strike="noStrike" dirty="0">
                        <a:latin typeface="Arial Cyr"/>
                      </a:endParaRPr>
                    </a:p>
                  </a:txBody>
                  <a:tcPr marL="9525" marR="9525" marT="9525" marB="0"/>
                </a:tc>
                <a:tc>
                  <a:txBody>
                    <a:bodyPr/>
                    <a:lstStyle/>
                    <a:p>
                      <a:pPr algn="ctr">
                        <a:spcAft>
                          <a:spcPts val="0"/>
                        </a:spcAft>
                      </a:pPr>
                      <a:endParaRPr lang="ru-RU" sz="1200" b="1" dirty="0">
                        <a:latin typeface="Arial Cyr"/>
                        <a:ea typeface="Calibri"/>
                        <a:cs typeface="Times New Roman"/>
                      </a:endParaRPr>
                    </a:p>
                  </a:txBody>
                  <a:tcPr marL="0" marR="0" marT="0" marB="0"/>
                </a:tc>
              </a:tr>
              <a:tr h="383705">
                <a:tc>
                  <a:txBody>
                    <a:bodyPr/>
                    <a:lstStyle/>
                    <a:p>
                      <a:pPr algn="l" fontAlgn="b"/>
                      <a:r>
                        <a:rPr lang="ru-RU" sz="1200" b="0" i="0" u="none" strike="noStrike" dirty="0" smtClean="0">
                          <a:latin typeface="Arial Cyr"/>
                        </a:rPr>
                        <a:t>Охрана</a:t>
                      </a:r>
                      <a:r>
                        <a:rPr lang="ru-RU" sz="1200" b="0" i="0" u="none" strike="noStrike" baseline="0" dirty="0" smtClean="0">
                          <a:latin typeface="Arial Cyr"/>
                        </a:rPr>
                        <a:t> объектов растительного и животного мира и среды их обитания</a:t>
                      </a:r>
                      <a:endParaRPr lang="ru-RU" sz="1200" b="0" i="0" u="none" strike="noStrike" dirty="0">
                        <a:latin typeface="Arial Cyr"/>
                      </a:endParaRPr>
                    </a:p>
                  </a:txBody>
                  <a:tcPr marL="9525" marR="9525" marT="9525" marB="0"/>
                </a:tc>
                <a:tc>
                  <a:txBody>
                    <a:bodyPr/>
                    <a:lstStyle/>
                    <a:p>
                      <a:pPr algn="ctr">
                        <a:spcAft>
                          <a:spcPts val="0"/>
                        </a:spcAft>
                      </a:pPr>
                      <a:r>
                        <a:rPr lang="ru-RU" sz="1200" dirty="0" smtClean="0">
                          <a:latin typeface="Arial Cyr"/>
                          <a:ea typeface="Calibri"/>
                          <a:cs typeface="Times New Roman"/>
                        </a:rPr>
                        <a:t>0603</a:t>
                      </a:r>
                      <a:endParaRPr lang="ru-RU" sz="120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100,0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74,2</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74,2</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74,2</a:t>
                      </a:r>
                      <a:endParaRPr lang="ru-RU" sz="1200" b="0" i="0" u="none" strike="noStrike" dirty="0">
                        <a:latin typeface="Arial Cyr"/>
                      </a:endParaRPr>
                    </a:p>
                  </a:txBody>
                  <a:tcPr marL="9525" marR="9525" marT="9525" marB="0"/>
                </a:tc>
                <a:tc>
                  <a:txBody>
                    <a:bodyPr/>
                    <a:lstStyle/>
                    <a:p>
                      <a:pPr algn="l" fontAlgn="b"/>
                      <a:r>
                        <a:rPr lang="ru-RU" sz="1000" kern="1200" dirty="0" smtClean="0">
                          <a:solidFill>
                            <a:schemeClr val="dk1"/>
                          </a:solidFill>
                          <a:latin typeface="Arial Cyr"/>
                          <a:ea typeface="+mn-ea"/>
                          <a:cs typeface="+mn-cs"/>
                        </a:rPr>
                        <a:t>Оптимизация расходов бюджета </a:t>
                      </a:r>
                      <a:endParaRPr lang="ru-RU" sz="1000" b="0" i="0" u="none" strike="noStrike" dirty="0">
                        <a:latin typeface="Arial Cyr"/>
                      </a:endParaRPr>
                    </a:p>
                  </a:txBody>
                  <a:tcPr marL="45720" marR="45720"/>
                </a:tc>
              </a:tr>
              <a:tr h="292163">
                <a:tc>
                  <a:txBody>
                    <a:bodyPr/>
                    <a:lstStyle/>
                    <a:p>
                      <a:pPr algn="l" fontAlgn="b"/>
                      <a:r>
                        <a:rPr lang="ru-RU" sz="1200" b="1" i="0" u="none" strike="noStrike" dirty="0" smtClean="0">
                          <a:latin typeface="Arial Cyr"/>
                        </a:rPr>
                        <a:t>ОБРАЗОВАНИЕ</a:t>
                      </a:r>
                      <a:endParaRPr lang="ru-RU" sz="1200" b="1" i="0" u="none" strike="noStrike" dirty="0">
                        <a:latin typeface="Arial Cyr"/>
                      </a:endParaRPr>
                    </a:p>
                  </a:txBody>
                  <a:tcPr marL="9525" marR="9525" marT="9525" marB="0"/>
                </a:tc>
                <a:tc>
                  <a:txBody>
                    <a:bodyPr/>
                    <a:lstStyle/>
                    <a:p>
                      <a:pPr algn="ctr">
                        <a:spcAft>
                          <a:spcPts val="0"/>
                        </a:spcAft>
                      </a:pPr>
                      <a:r>
                        <a:rPr lang="ru-RU" sz="1200" b="1" dirty="0" smtClean="0">
                          <a:latin typeface="Arial Cyr"/>
                          <a:ea typeface="Calibri"/>
                          <a:cs typeface="Times New Roman"/>
                        </a:rPr>
                        <a:t>0700</a:t>
                      </a:r>
                      <a:endParaRPr lang="ru-RU" sz="1200" b="1" dirty="0">
                        <a:latin typeface="Arial Cyr"/>
                        <a:ea typeface="Calibri"/>
                        <a:cs typeface="Times New Roman"/>
                      </a:endParaRPr>
                    </a:p>
                  </a:txBody>
                  <a:tcPr marL="68580" marR="68580" marT="0" marB="0"/>
                </a:tc>
                <a:tc>
                  <a:txBody>
                    <a:bodyPr/>
                    <a:lstStyle/>
                    <a:p>
                      <a:pPr algn="r" fontAlgn="b"/>
                      <a:r>
                        <a:rPr lang="ru-RU" sz="1200" b="1" i="0" u="none" strike="noStrike" dirty="0" smtClean="0">
                          <a:latin typeface="Arial Cyr"/>
                        </a:rPr>
                        <a:t>1 062 342,3</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1 372 349,5</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1 334 317,0</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125,6</a:t>
                      </a:r>
                      <a:endParaRPr lang="ru-RU" sz="1200" b="1" i="0" u="none" strike="noStrike" dirty="0">
                        <a:latin typeface="Arial Cyr"/>
                      </a:endParaRPr>
                    </a:p>
                  </a:txBody>
                  <a:tcPr marL="9525" marR="9525" marT="9525" marB="0"/>
                </a:tc>
                <a:tc>
                  <a:txBody>
                    <a:bodyPr/>
                    <a:lstStyle/>
                    <a:p>
                      <a:pPr algn="l" fontAlgn="b"/>
                      <a:endParaRPr lang="ru-RU" sz="1200" b="1" i="0" u="none" strike="noStrike" dirty="0">
                        <a:latin typeface="Arial Cyr"/>
                      </a:endParaRPr>
                    </a:p>
                  </a:txBody>
                  <a:tcPr marL="45720" marR="45720"/>
                </a:tc>
              </a:tr>
              <a:tr h="1963323">
                <a:tc>
                  <a:txBody>
                    <a:bodyPr/>
                    <a:lstStyle/>
                    <a:p>
                      <a:pPr algn="l" fontAlgn="b"/>
                      <a:r>
                        <a:rPr lang="ru-RU" sz="1200" b="0" i="0" u="none" strike="noStrike" dirty="0" smtClean="0">
                          <a:latin typeface="Arial Cyr"/>
                        </a:rPr>
                        <a:t>Дошкольное образование</a:t>
                      </a:r>
                      <a:endParaRPr lang="ru-RU" sz="1200" b="0" i="0" u="none" strike="noStrike" dirty="0">
                        <a:latin typeface="Arial Cyr"/>
                      </a:endParaRPr>
                    </a:p>
                  </a:txBody>
                  <a:tcPr marL="9525" marR="9525" marT="9525" marB="0"/>
                </a:tc>
                <a:tc>
                  <a:txBody>
                    <a:bodyPr/>
                    <a:lstStyle/>
                    <a:p>
                      <a:pPr algn="ctr">
                        <a:spcAft>
                          <a:spcPts val="0"/>
                        </a:spcAft>
                      </a:pPr>
                      <a:r>
                        <a:rPr lang="ru-RU" sz="1200" dirty="0" smtClean="0">
                          <a:latin typeface="Arial Cyr"/>
                          <a:ea typeface="Calibri"/>
                          <a:cs typeface="Times New Roman"/>
                        </a:rPr>
                        <a:t>0701</a:t>
                      </a:r>
                      <a:endParaRPr lang="ru-RU" sz="120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467 683,3</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689 989,3</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665 987,3</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142,4</a:t>
                      </a:r>
                      <a:endParaRPr lang="ru-RU" sz="1200" b="0" i="0" u="none" strike="noStrike" dirty="0">
                        <a:latin typeface="Arial Cyr"/>
                      </a:endParaRPr>
                    </a:p>
                  </a:txBody>
                  <a:tcPr marL="9525" marR="9525" marT="9525" marB="0"/>
                </a:tc>
                <a:tc>
                  <a:txBody>
                    <a:bodyPr/>
                    <a:lstStyle/>
                    <a:p>
                      <a:pPr algn="l" fontAlgn="b"/>
                      <a:r>
                        <a:rPr lang="ru-RU" sz="1000" b="0" i="0" u="none" strike="noStrike" baseline="0" dirty="0" smtClean="0">
                          <a:latin typeface="Arial Cyr"/>
                          <a:cs typeface="Times New Roman" pitchFamily="18" charset="0"/>
                        </a:rPr>
                        <a:t>Увеличение расходов за счет дополнительных поступлений субвенций из бюджета Удмуртской Республики - на выплату компенсации части платы, взимаемой с родителей (законных представителей) за присмотр и уход за детьми в муниципальных образовательных организациях, находящихся на территории Удмуртской Республики, реализующих образовательную программу дошкольного образования; </a:t>
                      </a:r>
                      <a:endParaRPr lang="ru-RU" sz="1000" b="0" i="0" u="none" strike="noStrike" dirty="0">
                        <a:latin typeface="Arial Cyr"/>
                      </a:endParaRPr>
                    </a:p>
                  </a:txBody>
                  <a:tcPr marL="45720" marR="45720"/>
                </a:tc>
              </a:tr>
            </a:tbl>
          </a:graphicData>
        </a:graphic>
      </p:graphicFrame>
      <p:pic>
        <p:nvPicPr>
          <p:cNvPr id="4" name="Picture 34" descr="gerb"/>
          <p:cNvPicPr>
            <a:picLocks noChangeAspect="1" noChangeArrowheads="1"/>
          </p:cNvPicPr>
          <p:nvPr/>
        </p:nvPicPr>
        <p:blipFill>
          <a:blip r:embed="rId3" cstate="print"/>
          <a:srcRect/>
          <a:stretch>
            <a:fillRect/>
          </a:stretch>
        </p:blipFill>
        <p:spPr bwMode="auto">
          <a:xfrm>
            <a:off x="1" y="0"/>
            <a:ext cx="357157" cy="71435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2" cy="6858000"/>
        </p:xfrm>
        <a:graphic>
          <a:graphicData uri="http://schemas.openxmlformats.org/drawingml/2006/table">
            <a:tbl>
              <a:tblPr firstRow="1" bandRow="1">
                <a:tableStyleId>{5C22544A-7EE6-4342-B048-85BDC9FD1C3A}</a:tableStyleId>
              </a:tblPr>
              <a:tblGrid>
                <a:gridCol w="2714612"/>
                <a:gridCol w="714380"/>
                <a:gridCol w="857256"/>
                <a:gridCol w="857256"/>
                <a:gridCol w="785818"/>
                <a:gridCol w="714380"/>
                <a:gridCol w="2500300"/>
              </a:tblGrid>
              <a:tr h="1111250">
                <a:tc>
                  <a:txBody>
                    <a:bodyPr/>
                    <a:lstStyle/>
                    <a:p>
                      <a:pPr algn="ctr">
                        <a:spcAft>
                          <a:spcPts val="0"/>
                        </a:spcAft>
                      </a:pPr>
                      <a:r>
                        <a:rPr lang="ru-RU" sz="1000" dirty="0">
                          <a:latin typeface="Times New Roman"/>
                          <a:ea typeface="Times New Roman"/>
                          <a:cs typeface="Times New Roman"/>
                        </a:rPr>
                        <a:t>Наименование показателя</a:t>
                      </a:r>
                      <a:endParaRPr lang="ru-RU" sz="1000" dirty="0">
                        <a:latin typeface="Calibri"/>
                        <a:ea typeface="Calibri"/>
                        <a:cs typeface="Times New Roman"/>
                      </a:endParaRPr>
                    </a:p>
                  </a:txBody>
                  <a:tcPr marL="68580" marR="68580" marT="0" marB="0" anchor="ctr"/>
                </a:tc>
                <a:tc>
                  <a:txBody>
                    <a:bodyPr/>
                    <a:lstStyle/>
                    <a:p>
                      <a:pPr algn="ctr">
                        <a:spcAft>
                          <a:spcPts val="0"/>
                        </a:spcAft>
                      </a:pPr>
                      <a:r>
                        <a:rPr lang="ru-RU" sz="1000" dirty="0">
                          <a:latin typeface="Times New Roman"/>
                          <a:ea typeface="Times New Roman"/>
                          <a:cs typeface="Times New Roman"/>
                        </a:rPr>
                        <a:t>Раздел</a:t>
                      </a:r>
                      <a:r>
                        <a:rPr lang="ru-RU" sz="1000" dirty="0" smtClean="0">
                          <a:latin typeface="Times New Roman"/>
                          <a:ea typeface="Times New Roman"/>
                          <a:cs typeface="Times New Roman"/>
                        </a:rPr>
                        <a:t>, </a:t>
                      </a:r>
                    </a:p>
                    <a:p>
                      <a:pPr algn="ctr">
                        <a:spcAft>
                          <a:spcPts val="0"/>
                        </a:spcAft>
                      </a:pPr>
                      <a:r>
                        <a:rPr lang="ru-RU" sz="1000" dirty="0" smtClean="0">
                          <a:latin typeface="Times New Roman"/>
                          <a:ea typeface="Times New Roman"/>
                          <a:cs typeface="Times New Roman"/>
                        </a:rPr>
                        <a:t>подраздел</a:t>
                      </a:r>
                      <a:endParaRPr lang="ru-RU" sz="1000" dirty="0">
                        <a:latin typeface="Calibri"/>
                        <a:ea typeface="Calibri"/>
                        <a:cs typeface="Times New Roman"/>
                      </a:endParaRPr>
                    </a:p>
                  </a:txBody>
                  <a:tcPr marL="68580" marR="68580" marT="0" marB="0" anchor="ctr"/>
                </a:tc>
                <a:tc>
                  <a:txBody>
                    <a:bodyPr/>
                    <a:lstStyle/>
                    <a:p>
                      <a:pPr algn="ctr">
                        <a:spcAft>
                          <a:spcPts val="0"/>
                        </a:spcAft>
                      </a:pPr>
                      <a:r>
                        <a:rPr lang="ru-RU" sz="1000" dirty="0" smtClean="0">
                          <a:latin typeface="Times New Roman"/>
                          <a:ea typeface="Times New Roman"/>
                          <a:cs typeface="Times New Roman"/>
                        </a:rPr>
                        <a:t>Утверждено  в бюджете</a:t>
                      </a:r>
                      <a:r>
                        <a:rPr lang="ru-RU" sz="1000" baseline="0" dirty="0" smtClean="0">
                          <a:latin typeface="Times New Roman"/>
                          <a:ea typeface="Times New Roman"/>
                          <a:cs typeface="Times New Roman"/>
                        </a:rPr>
                        <a:t> на 2018 год (первоначальная редакция)</a:t>
                      </a:r>
                      <a:r>
                        <a:rPr lang="ru-RU" sz="1000" dirty="0" smtClean="0">
                          <a:latin typeface="Times New Roman"/>
                          <a:ea typeface="Times New Roman"/>
                          <a:cs typeface="Times New Roman"/>
                        </a:rPr>
                        <a:t>  (тыс.руб.)                   </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a:ea typeface="Times New Roman"/>
                          <a:cs typeface="Times New Roman"/>
                        </a:rPr>
                        <a:t>Уточненный план  </a:t>
                      </a:r>
                      <a:endParaRPr lang="ru-RU" sz="1000" dirty="0" smtClean="0">
                        <a:latin typeface="+mn-lt"/>
                        <a:ea typeface="Calibri"/>
                        <a:cs typeface="Times New Roman"/>
                      </a:endParaRPr>
                    </a:p>
                    <a:p>
                      <a:pPr algn="ctr">
                        <a:spcAft>
                          <a:spcPts val="0"/>
                        </a:spcAft>
                      </a:pPr>
                      <a:r>
                        <a:rPr lang="ru-RU" sz="1000" dirty="0" smtClean="0">
                          <a:latin typeface="Times New Roman"/>
                          <a:ea typeface="Times New Roman"/>
                          <a:cs typeface="Times New Roman"/>
                        </a:rPr>
                        <a:t>(тыс. руб.)</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a:ea typeface="Times New Roman"/>
                          <a:cs typeface="Times New Roman"/>
                        </a:rPr>
                        <a:t>Исполнено за</a:t>
                      </a:r>
                    </a:p>
                    <a:p>
                      <a:pPr algn="ctr">
                        <a:spcAft>
                          <a:spcPts val="0"/>
                        </a:spcAft>
                      </a:pPr>
                      <a:r>
                        <a:rPr lang="ru-RU" sz="1000" dirty="0" smtClean="0">
                          <a:latin typeface="Times New Roman"/>
                          <a:ea typeface="Times New Roman"/>
                          <a:cs typeface="Times New Roman"/>
                        </a:rPr>
                        <a:t>2018 год</a:t>
                      </a:r>
                      <a:endParaRPr lang="ru-RU" sz="1000" dirty="0" smtClean="0">
                        <a:latin typeface="+mn-lt"/>
                        <a:ea typeface="Calibri"/>
                        <a:cs typeface="Times New Roman"/>
                      </a:endParaRPr>
                    </a:p>
                    <a:p>
                      <a:pPr algn="ctr">
                        <a:spcAft>
                          <a:spcPts val="0"/>
                        </a:spcAft>
                      </a:pPr>
                      <a:r>
                        <a:rPr lang="ru-RU" sz="1000" dirty="0" smtClean="0">
                          <a:latin typeface="Times New Roman"/>
                          <a:ea typeface="Times New Roman"/>
                          <a:cs typeface="Times New Roman"/>
                        </a:rPr>
                        <a:t>(тыс. руб.)</a:t>
                      </a:r>
                      <a:endParaRPr lang="ru-RU" sz="1000" dirty="0" smtClean="0">
                        <a:latin typeface="+mn-lt"/>
                        <a:ea typeface="Calibri"/>
                        <a:cs typeface="Times New Roman"/>
                      </a:endParaRPr>
                    </a:p>
                    <a:p>
                      <a:pPr algn="ctr">
                        <a:spcAft>
                          <a:spcPts val="0"/>
                        </a:spcAft>
                      </a:pP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Процент исполнения от первоначального плана,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Пояснения*</a:t>
                      </a:r>
                      <a:endParaRPr lang="ru-RU" sz="1000" dirty="0">
                        <a:latin typeface="Times New Roman" pitchFamily="18" charset="0"/>
                        <a:ea typeface="Calibri"/>
                        <a:cs typeface="Times New Roman" pitchFamily="18" charset="0"/>
                      </a:endParaRPr>
                    </a:p>
                  </a:txBody>
                  <a:tcPr marL="68580" marR="68580" marT="0" marB="0" anchor="ctr"/>
                </a:tc>
              </a:tr>
              <a:tr h="3111500">
                <a:tc>
                  <a:txBody>
                    <a:bodyPr/>
                    <a:lstStyle/>
                    <a:p>
                      <a:pPr algn="l" fontAlgn="b"/>
                      <a:endParaRPr lang="ru-RU" sz="1200" b="0" i="0" u="none" strike="noStrike" dirty="0">
                        <a:latin typeface="Arial Cyr"/>
                      </a:endParaRPr>
                    </a:p>
                  </a:txBody>
                  <a:tcPr marL="9525" marR="9525" marT="9525" marB="0"/>
                </a:tc>
                <a:tc>
                  <a:txBody>
                    <a:bodyPr/>
                    <a:lstStyle/>
                    <a:p>
                      <a:pPr algn="ctr">
                        <a:spcAft>
                          <a:spcPts val="0"/>
                        </a:spcAft>
                      </a:pPr>
                      <a:endParaRPr lang="ru-RU" sz="1200" b="0" dirty="0">
                        <a:latin typeface="Arial Cyr"/>
                        <a:ea typeface="Calibri"/>
                        <a:cs typeface="Times New Roman"/>
                      </a:endParaRPr>
                    </a:p>
                  </a:txBody>
                  <a:tcPr marL="68580" marR="68580" marT="0" marB="0"/>
                </a:tc>
                <a:tc>
                  <a:txBody>
                    <a:bodyPr/>
                    <a:lstStyle/>
                    <a:p>
                      <a:pPr algn="r" fontAlgn="b"/>
                      <a:endParaRPr lang="ru-RU" sz="1200" b="0" i="0" u="none" strike="noStrike" dirty="0">
                        <a:latin typeface="Arial Cyr"/>
                      </a:endParaRPr>
                    </a:p>
                  </a:txBody>
                  <a:tcPr marL="9525" marR="9525" marT="9525" marB="0"/>
                </a:tc>
                <a:tc>
                  <a:txBody>
                    <a:bodyPr/>
                    <a:lstStyle/>
                    <a:p>
                      <a:pPr algn="r" fontAlgn="b"/>
                      <a:endParaRPr lang="ru-RU" sz="1200" b="0" i="0" u="none" strike="noStrike" dirty="0">
                        <a:latin typeface="Arial Cyr"/>
                      </a:endParaRPr>
                    </a:p>
                  </a:txBody>
                  <a:tcPr marL="9525" marR="9525" marT="9525" marB="0"/>
                </a:tc>
                <a:tc>
                  <a:txBody>
                    <a:bodyPr/>
                    <a:lstStyle/>
                    <a:p>
                      <a:pPr algn="r" fontAlgn="b"/>
                      <a:endParaRPr lang="ru-RU" sz="1200" b="0" i="0" u="none" strike="noStrike" dirty="0">
                        <a:latin typeface="Arial Cyr"/>
                      </a:endParaRPr>
                    </a:p>
                  </a:txBody>
                  <a:tcPr marL="9525" marR="9525" marT="9525" marB="0"/>
                </a:tc>
                <a:tc>
                  <a:txBody>
                    <a:bodyPr/>
                    <a:lstStyle/>
                    <a:p>
                      <a:pPr algn="r" fontAlgn="b"/>
                      <a:endParaRPr lang="ru-RU" sz="1200" b="0" i="0" u="none" strike="noStrike" dirty="0">
                        <a:latin typeface="Arial Cyr"/>
                      </a:endParaRPr>
                    </a:p>
                  </a:txBody>
                  <a:tcPr marL="9525" marR="9525" marT="9525" marB="0"/>
                </a:tc>
                <a:tc>
                  <a:txBody>
                    <a:bodyPr/>
                    <a:lstStyle/>
                    <a:p>
                      <a:pPr algn="l">
                        <a:spcAft>
                          <a:spcPts val="0"/>
                        </a:spcAft>
                      </a:pPr>
                      <a:r>
                        <a:rPr lang="ru-RU" sz="1000" b="0" i="0" u="none" strike="noStrike" baseline="0" dirty="0" smtClean="0">
                          <a:latin typeface="Arial Cyr"/>
                          <a:cs typeface="Times New Roman" pitchFamily="18" charset="0"/>
                        </a:rPr>
                        <a:t>на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a:t>
                      </a:r>
                      <a:r>
                        <a:rPr lang="ru-RU" sz="1000" b="1" i="0" u="none" strike="noStrike" dirty="0" smtClean="0">
                          <a:latin typeface="Arial Cyr"/>
                          <a:cs typeface="Times New Roman" pitchFamily="18" charset="0"/>
                        </a:rPr>
                        <a:t> </a:t>
                      </a:r>
                      <a:r>
                        <a:rPr lang="ru-RU" sz="1000" b="0" i="0" u="none" strike="noStrike" dirty="0" smtClean="0">
                          <a:latin typeface="Arial Cyr"/>
                          <a:cs typeface="Times New Roman" pitchFamily="18" charset="0"/>
                        </a:rPr>
                        <a:t>дотации</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на уплату налога  на имущество организаций; на подготовку муниципальных учреждений</a:t>
                      </a:r>
                      <a:r>
                        <a:rPr lang="ru-RU" sz="1000" b="0" i="0" u="none" strike="noStrike" baseline="0" dirty="0" smtClean="0">
                          <a:latin typeface="Arial Cyr"/>
                          <a:cs typeface="Times New Roman" pitchFamily="18" charset="0"/>
                        </a:rPr>
                        <a:t>  соц.сферы к отопительному сезону и новому  учебному году;</a:t>
                      </a:r>
                    </a:p>
                    <a:p>
                      <a:pPr algn="l">
                        <a:spcAft>
                          <a:spcPts val="0"/>
                        </a:spcAft>
                      </a:pPr>
                      <a:r>
                        <a:rPr lang="ru-RU" sz="1000" b="0" i="0" u="none" strike="noStrike" baseline="0" dirty="0" smtClean="0">
                          <a:latin typeface="Arial Cyr"/>
                          <a:ea typeface="Calibri"/>
                          <a:cs typeface="Times New Roman" pitchFamily="18" charset="0"/>
                        </a:rPr>
                        <a:t>субсидии - </a:t>
                      </a:r>
                      <a:r>
                        <a:rPr lang="ru-RU" sz="1000" b="0" i="0" u="none" strike="noStrike" baseline="0" dirty="0" smtClean="0">
                          <a:latin typeface="Arial Cyr"/>
                          <a:cs typeface="Times New Roman" pitchFamily="18" charset="0"/>
                        </a:rPr>
                        <a:t>на расходы по созданию в субъектах Российской Федерации дополнительных мест для детей в возрасте от двух месяцев до трех лет в образовательных организациях, осуществляющих образовательную деятельность по образовательным программам дошкольного образования;</a:t>
                      </a:r>
                      <a:r>
                        <a:rPr lang="ru-RU" sz="1000" b="1" i="0" u="none" strike="noStrike" baseline="0" dirty="0" smtClean="0">
                          <a:latin typeface="Arial Cyr"/>
                          <a:cs typeface="Times New Roman" pitchFamily="18" charset="0"/>
                        </a:rPr>
                        <a:t> </a:t>
                      </a:r>
                      <a:endParaRPr lang="ru-RU" sz="1000" b="0" dirty="0">
                        <a:latin typeface="Arial Cyr"/>
                        <a:ea typeface="Calibri"/>
                        <a:cs typeface="Times New Roman"/>
                      </a:endParaRPr>
                    </a:p>
                  </a:txBody>
                  <a:tcPr marL="45720" marR="45720"/>
                </a:tc>
              </a:tr>
              <a:tr h="2635250">
                <a:tc>
                  <a:txBody>
                    <a:bodyPr/>
                    <a:lstStyle/>
                    <a:p>
                      <a:pPr algn="l" fontAlgn="b"/>
                      <a:r>
                        <a:rPr lang="ru-RU" sz="1200" b="0" i="0" u="none" strike="noStrike" dirty="0" smtClean="0">
                          <a:latin typeface="Arial Cyr"/>
                        </a:rPr>
                        <a:t>Общее образование</a:t>
                      </a:r>
                      <a:endParaRPr lang="ru-RU" sz="1200" b="0" i="0" u="none" strike="noStrike" dirty="0">
                        <a:latin typeface="Arial Cyr"/>
                      </a:endParaRPr>
                    </a:p>
                  </a:txBody>
                  <a:tcPr marL="9525" marR="9525" marT="9525" marB="0"/>
                </a:tc>
                <a:tc>
                  <a:txBody>
                    <a:bodyPr/>
                    <a:lstStyle/>
                    <a:p>
                      <a:pPr algn="ctr">
                        <a:spcAft>
                          <a:spcPts val="0"/>
                        </a:spcAft>
                      </a:pPr>
                      <a:r>
                        <a:rPr lang="ru-RU" sz="1200" dirty="0" smtClean="0">
                          <a:latin typeface="Arial Cyr"/>
                          <a:ea typeface="Calibri"/>
                          <a:cs typeface="Times New Roman"/>
                        </a:rPr>
                        <a:t>0702</a:t>
                      </a:r>
                      <a:endParaRPr lang="ru-RU" sz="120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426 597,5</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493 595,1</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481 480,5</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112,9</a:t>
                      </a:r>
                      <a:endParaRPr lang="ru-RU" sz="1200" b="0" i="0" u="none" strike="noStrike" dirty="0">
                        <a:latin typeface="Arial Cyr"/>
                      </a:endParaRPr>
                    </a:p>
                  </a:txBody>
                  <a:tcPr marL="9525" marR="9525" marT="9525" marB="0"/>
                </a:tc>
                <a:tc>
                  <a:txBody>
                    <a:bodyPr/>
                    <a:lstStyle/>
                    <a:p>
                      <a:pPr algn="l" fontAlgn="b"/>
                      <a:r>
                        <a:rPr lang="ru-RU" sz="1000" b="0" i="0" u="none" strike="noStrike" dirty="0" smtClean="0">
                          <a:latin typeface="Arial Cyr"/>
                          <a:cs typeface="Times New Roman" pitchFamily="18" charset="0"/>
                        </a:rPr>
                        <a:t>Увеличение объема средств за счет дополнительных</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поступлений из бюджета Удмуртской Республики</a:t>
                      </a:r>
                      <a:r>
                        <a:rPr lang="ru-RU" sz="1000" b="0" i="0" u="none" strike="noStrike" baseline="0" dirty="0" smtClean="0">
                          <a:latin typeface="Arial Cyr"/>
                          <a:cs typeface="Times New Roman" pitchFamily="18" charset="0"/>
                        </a:rPr>
                        <a:t> </a:t>
                      </a:r>
                      <a:endParaRPr lang="ru-RU" sz="1000" b="0" i="0" u="none" strike="noStrike" dirty="0" smtClean="0">
                        <a:latin typeface="Arial Cyr"/>
                        <a:cs typeface="Times New Roman" pitchFamily="18" charset="0"/>
                      </a:endParaRPr>
                    </a:p>
                    <a:p>
                      <a:pPr algn="l" fontAlgn="b"/>
                      <a:r>
                        <a:rPr lang="ru-RU" sz="1000" b="0" i="0" u="none" strike="noStrike" dirty="0" smtClean="0">
                          <a:latin typeface="Arial Cyr"/>
                          <a:cs typeface="Times New Roman" pitchFamily="18" charset="0"/>
                        </a:rPr>
                        <a:t>дотации</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на уплату налога  на имущество организаций; на подготовку муниципальных учреждений</a:t>
                      </a:r>
                      <a:r>
                        <a:rPr lang="ru-RU" sz="1000" b="0" i="0" u="none" strike="noStrike" baseline="0" dirty="0" smtClean="0">
                          <a:latin typeface="Arial Cyr"/>
                          <a:cs typeface="Times New Roman" pitchFamily="18" charset="0"/>
                        </a:rPr>
                        <a:t>  соц.сферы к отопительному сезону и новому  учебному году;</a:t>
                      </a:r>
                      <a:r>
                        <a:rPr lang="ru-RU" sz="1000" b="1" i="0" u="none" strike="noStrike" baseline="0" dirty="0" smtClean="0">
                          <a:latin typeface="Arial Cyr"/>
                          <a:cs typeface="Times New Roman" pitchFamily="18" charset="0"/>
                        </a:rPr>
                        <a:t> </a:t>
                      </a:r>
                      <a:r>
                        <a:rPr lang="ru-RU" sz="1000" b="0" i="0" u="none" strike="noStrike" baseline="0" dirty="0" smtClean="0">
                          <a:latin typeface="Arial Cyr"/>
                          <a:cs typeface="Times New Roman" pitchFamily="18" charset="0"/>
                        </a:rPr>
                        <a:t>субсидий - на обеспечение деятельности подведомственных учреждений за счет средств бюджета Удмуртской Республики «Детское и школьное питание»; </a:t>
                      </a:r>
                      <a:endParaRPr lang="ru-RU" sz="1000" dirty="0">
                        <a:latin typeface="Arial Cyr"/>
                        <a:ea typeface="Calibri"/>
                        <a:cs typeface="Times New Roman"/>
                      </a:endParaRPr>
                    </a:p>
                  </a:txBody>
                  <a:tcPr marL="45720" marR="45720"/>
                </a:tc>
              </a:tr>
            </a:tbl>
          </a:graphicData>
        </a:graphic>
      </p:graphicFrame>
      <p:pic>
        <p:nvPicPr>
          <p:cNvPr id="3" name="Picture 34" descr="gerb"/>
          <p:cNvPicPr>
            <a:picLocks noChangeAspect="1" noChangeArrowheads="1"/>
          </p:cNvPicPr>
          <p:nvPr/>
        </p:nvPicPr>
        <p:blipFill>
          <a:blip r:embed="rId2" cstate="print"/>
          <a:srcRect/>
          <a:stretch>
            <a:fillRect/>
          </a:stretch>
        </p:blipFill>
        <p:spPr bwMode="auto">
          <a:xfrm>
            <a:off x="1" y="0"/>
            <a:ext cx="357157" cy="71435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325904"/>
          <a:ext cx="9144002" cy="7183905"/>
        </p:xfrm>
        <a:graphic>
          <a:graphicData uri="http://schemas.openxmlformats.org/drawingml/2006/table">
            <a:tbl>
              <a:tblPr firstRow="1" bandRow="1">
                <a:tableStyleId>{5C22544A-7EE6-4342-B048-85BDC9FD1C3A}</a:tableStyleId>
              </a:tblPr>
              <a:tblGrid>
                <a:gridCol w="2714612"/>
                <a:gridCol w="714380"/>
                <a:gridCol w="857256"/>
                <a:gridCol w="857256"/>
                <a:gridCol w="785818"/>
                <a:gridCol w="714380"/>
                <a:gridCol w="2500300"/>
              </a:tblGrid>
              <a:tr h="1110988">
                <a:tc>
                  <a:txBody>
                    <a:bodyPr/>
                    <a:lstStyle/>
                    <a:p>
                      <a:pPr algn="ctr">
                        <a:spcAft>
                          <a:spcPts val="0"/>
                        </a:spcAft>
                      </a:pPr>
                      <a:r>
                        <a:rPr lang="ru-RU" sz="1000" dirty="0">
                          <a:latin typeface="Times New Roman"/>
                          <a:ea typeface="Times New Roman"/>
                          <a:cs typeface="Times New Roman"/>
                        </a:rPr>
                        <a:t>Наименование показателя</a:t>
                      </a:r>
                      <a:endParaRPr lang="ru-RU" sz="1000" dirty="0">
                        <a:latin typeface="Calibri"/>
                        <a:ea typeface="Calibri"/>
                        <a:cs typeface="Times New Roman"/>
                      </a:endParaRPr>
                    </a:p>
                  </a:txBody>
                  <a:tcPr marL="68580" marR="68580" marT="0" marB="0" anchor="ctr"/>
                </a:tc>
                <a:tc>
                  <a:txBody>
                    <a:bodyPr/>
                    <a:lstStyle/>
                    <a:p>
                      <a:pPr algn="ctr">
                        <a:spcAft>
                          <a:spcPts val="0"/>
                        </a:spcAft>
                      </a:pPr>
                      <a:r>
                        <a:rPr lang="ru-RU" sz="1000" dirty="0">
                          <a:latin typeface="Times New Roman"/>
                          <a:ea typeface="Times New Roman"/>
                          <a:cs typeface="Times New Roman"/>
                        </a:rPr>
                        <a:t>Раздел</a:t>
                      </a:r>
                      <a:r>
                        <a:rPr lang="ru-RU" sz="1000" dirty="0" smtClean="0">
                          <a:latin typeface="Times New Roman"/>
                          <a:ea typeface="Times New Roman"/>
                          <a:cs typeface="Times New Roman"/>
                        </a:rPr>
                        <a:t>, </a:t>
                      </a:r>
                    </a:p>
                    <a:p>
                      <a:pPr algn="ctr">
                        <a:spcAft>
                          <a:spcPts val="0"/>
                        </a:spcAft>
                      </a:pPr>
                      <a:r>
                        <a:rPr lang="ru-RU" sz="1000" dirty="0" smtClean="0">
                          <a:latin typeface="Times New Roman"/>
                          <a:ea typeface="Times New Roman"/>
                          <a:cs typeface="Times New Roman"/>
                        </a:rPr>
                        <a:t>подраздел</a:t>
                      </a:r>
                      <a:endParaRPr lang="ru-RU" sz="1000" dirty="0">
                        <a:latin typeface="Calibri"/>
                        <a:ea typeface="Calibri"/>
                        <a:cs typeface="Times New Roman"/>
                      </a:endParaRPr>
                    </a:p>
                  </a:txBody>
                  <a:tcPr marL="68580" marR="68580" marT="0" marB="0" anchor="ctr"/>
                </a:tc>
                <a:tc>
                  <a:txBody>
                    <a:bodyPr/>
                    <a:lstStyle/>
                    <a:p>
                      <a:pPr algn="ctr">
                        <a:spcAft>
                          <a:spcPts val="0"/>
                        </a:spcAft>
                      </a:pPr>
                      <a:r>
                        <a:rPr lang="ru-RU" sz="1000" dirty="0" smtClean="0">
                          <a:latin typeface="Times New Roman"/>
                          <a:ea typeface="Times New Roman"/>
                          <a:cs typeface="Times New Roman"/>
                        </a:rPr>
                        <a:t>Утверждено  в бюджете</a:t>
                      </a:r>
                      <a:r>
                        <a:rPr lang="ru-RU" sz="1000" baseline="0" dirty="0" smtClean="0">
                          <a:latin typeface="Times New Roman"/>
                          <a:ea typeface="Times New Roman"/>
                          <a:cs typeface="Times New Roman"/>
                        </a:rPr>
                        <a:t> на 2018 год (первоначальная редакция)</a:t>
                      </a:r>
                      <a:r>
                        <a:rPr lang="ru-RU" sz="1000" dirty="0" smtClean="0">
                          <a:latin typeface="Times New Roman"/>
                          <a:ea typeface="Times New Roman"/>
                          <a:cs typeface="Times New Roman"/>
                        </a:rPr>
                        <a:t>  (тыс.руб.)                   </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a:ea typeface="Times New Roman"/>
                          <a:cs typeface="Times New Roman"/>
                        </a:rPr>
                        <a:t>Уточненный план  </a:t>
                      </a:r>
                      <a:endParaRPr lang="ru-RU" sz="1000" dirty="0" smtClean="0">
                        <a:latin typeface="+mn-lt"/>
                        <a:ea typeface="Calibri"/>
                        <a:cs typeface="Times New Roman"/>
                      </a:endParaRPr>
                    </a:p>
                    <a:p>
                      <a:pPr algn="ctr">
                        <a:spcAft>
                          <a:spcPts val="0"/>
                        </a:spcAft>
                      </a:pPr>
                      <a:r>
                        <a:rPr lang="ru-RU" sz="1000" dirty="0" smtClean="0">
                          <a:latin typeface="Times New Roman"/>
                          <a:ea typeface="Times New Roman"/>
                          <a:cs typeface="Times New Roman"/>
                        </a:rPr>
                        <a:t>(тыс. руб.)</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a:ea typeface="Times New Roman"/>
                          <a:cs typeface="Times New Roman"/>
                        </a:rPr>
                        <a:t>Исполнено за</a:t>
                      </a:r>
                    </a:p>
                    <a:p>
                      <a:pPr algn="ctr">
                        <a:spcAft>
                          <a:spcPts val="0"/>
                        </a:spcAft>
                      </a:pPr>
                      <a:r>
                        <a:rPr lang="ru-RU" sz="1000" dirty="0" smtClean="0">
                          <a:latin typeface="Times New Roman"/>
                          <a:ea typeface="Times New Roman"/>
                          <a:cs typeface="Times New Roman"/>
                        </a:rPr>
                        <a:t>2018 год</a:t>
                      </a:r>
                      <a:endParaRPr lang="ru-RU" sz="1000" dirty="0" smtClean="0">
                        <a:latin typeface="+mn-lt"/>
                        <a:ea typeface="Calibri"/>
                        <a:cs typeface="Times New Roman"/>
                      </a:endParaRPr>
                    </a:p>
                    <a:p>
                      <a:pPr algn="ctr">
                        <a:spcAft>
                          <a:spcPts val="0"/>
                        </a:spcAft>
                      </a:pPr>
                      <a:r>
                        <a:rPr lang="ru-RU" sz="1000" dirty="0" smtClean="0">
                          <a:latin typeface="Times New Roman"/>
                          <a:ea typeface="Times New Roman"/>
                          <a:cs typeface="Times New Roman"/>
                        </a:rPr>
                        <a:t>(тыс. руб.)</a:t>
                      </a:r>
                      <a:endParaRPr lang="ru-RU" sz="1000" dirty="0" smtClean="0">
                        <a:latin typeface="+mn-lt"/>
                        <a:ea typeface="Calibri"/>
                        <a:cs typeface="Times New Roman"/>
                      </a:endParaRPr>
                    </a:p>
                    <a:p>
                      <a:pPr algn="ctr">
                        <a:spcAft>
                          <a:spcPts val="0"/>
                        </a:spcAft>
                      </a:pP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Процент исполнения от первоначального плана,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Пояснения*</a:t>
                      </a:r>
                      <a:endParaRPr lang="ru-RU" sz="1000" dirty="0">
                        <a:latin typeface="Times New Roman" pitchFamily="18" charset="0"/>
                        <a:ea typeface="Calibri"/>
                        <a:cs typeface="Times New Roman" pitchFamily="18" charset="0"/>
                      </a:endParaRPr>
                    </a:p>
                  </a:txBody>
                  <a:tcPr marL="68580" marR="68580" marT="0" marB="0" anchor="ctr"/>
                </a:tc>
              </a:tr>
              <a:tr h="2634628">
                <a:tc>
                  <a:txBody>
                    <a:bodyPr/>
                    <a:lstStyle/>
                    <a:p>
                      <a:pPr algn="l" fontAlgn="b"/>
                      <a:endParaRPr lang="ru-RU" sz="1200" b="0" i="0" u="none" strike="noStrike" dirty="0">
                        <a:latin typeface="Arial Cyr"/>
                      </a:endParaRPr>
                    </a:p>
                  </a:txBody>
                  <a:tcPr marL="9525" marR="9525" marT="9525" marB="0"/>
                </a:tc>
                <a:tc>
                  <a:txBody>
                    <a:bodyPr/>
                    <a:lstStyle/>
                    <a:p>
                      <a:pPr algn="ctr">
                        <a:spcAft>
                          <a:spcPts val="0"/>
                        </a:spcAft>
                      </a:pPr>
                      <a:endParaRPr lang="ru-RU" sz="1200" b="0" dirty="0">
                        <a:latin typeface="Arial Cyr"/>
                        <a:ea typeface="Calibri"/>
                        <a:cs typeface="Times New Roman"/>
                      </a:endParaRPr>
                    </a:p>
                  </a:txBody>
                  <a:tcPr marL="68580" marR="68580" marT="0" marB="0"/>
                </a:tc>
                <a:tc>
                  <a:txBody>
                    <a:bodyPr/>
                    <a:lstStyle/>
                    <a:p>
                      <a:pPr algn="r" fontAlgn="b"/>
                      <a:endParaRPr lang="ru-RU" sz="1200" b="0" i="0" u="none" strike="noStrike" dirty="0">
                        <a:latin typeface="Arial Cyr"/>
                      </a:endParaRPr>
                    </a:p>
                  </a:txBody>
                  <a:tcPr marL="9525" marR="9525" marT="9525" marB="0"/>
                </a:tc>
                <a:tc>
                  <a:txBody>
                    <a:bodyPr/>
                    <a:lstStyle/>
                    <a:p>
                      <a:pPr algn="r" fontAlgn="b"/>
                      <a:endParaRPr lang="ru-RU" sz="1200" b="0" i="0" u="none" strike="noStrike" dirty="0">
                        <a:latin typeface="Arial Cyr"/>
                      </a:endParaRPr>
                    </a:p>
                  </a:txBody>
                  <a:tcPr marL="9525" marR="9525" marT="9525" marB="0"/>
                </a:tc>
                <a:tc>
                  <a:txBody>
                    <a:bodyPr/>
                    <a:lstStyle/>
                    <a:p>
                      <a:pPr algn="r" fontAlgn="b"/>
                      <a:endParaRPr lang="ru-RU" sz="1200" b="0" i="0" u="none" strike="noStrike" dirty="0">
                        <a:latin typeface="Arial Cyr"/>
                      </a:endParaRPr>
                    </a:p>
                  </a:txBody>
                  <a:tcPr marL="9525" marR="9525" marT="9525" marB="0"/>
                </a:tc>
                <a:tc>
                  <a:txBody>
                    <a:bodyPr/>
                    <a:lstStyle/>
                    <a:p>
                      <a:pPr algn="r" fontAlgn="b"/>
                      <a:endParaRPr lang="ru-RU" sz="1200" b="0" i="0" u="none" strike="noStrike" dirty="0">
                        <a:latin typeface="Arial Cyr"/>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000" b="0" i="0" u="none" strike="noStrike" baseline="0" dirty="0" smtClean="0">
                          <a:latin typeface="Arial Cyr"/>
                          <a:cs typeface="Times New Roman" pitchFamily="18" charset="0"/>
                        </a:rPr>
                        <a:t>субвенций - на социальную поддержку детей-сирот и детей, оставшихся без попечения родителей, обучающихся и воспитывающихся в муниципальных организациях для детей-сирот и детей, оставшихся без попечения родителей; на обеспечение государственных гарантий реализации прав на получение общедоступного и бесплатного дошкольного, начального общего, основного общего, среднего общего образования в муниципальных образовательных организациях, обеспечение дополнительного образования детей в муниципальных общеобразовательных организациях; </a:t>
                      </a:r>
                    </a:p>
                  </a:txBody>
                  <a:tcPr marL="45720" marR="45720"/>
                </a:tc>
              </a:tr>
              <a:tr h="295780">
                <a:tc>
                  <a:txBody>
                    <a:bodyPr/>
                    <a:lstStyle/>
                    <a:p>
                      <a:pPr algn="l" fontAlgn="b"/>
                      <a:r>
                        <a:rPr lang="ru-RU" sz="1200" b="0" i="0" u="none" strike="noStrike" dirty="0" smtClean="0">
                          <a:latin typeface="Arial Cyr"/>
                        </a:rPr>
                        <a:t>Дополнительное образование</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0703</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120 745,1</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121 690,9</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120 039,5</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99,4</a:t>
                      </a:r>
                      <a:endParaRPr lang="ru-RU" sz="1200" b="0" i="0" u="none" strike="noStrike" dirty="0">
                        <a:latin typeface="Arial Cyr"/>
                      </a:endParaRPr>
                    </a:p>
                  </a:txBody>
                  <a:tcPr marL="9525" marR="9525" marT="9525" marB="0"/>
                </a:tc>
                <a:tc>
                  <a:txBody>
                    <a:bodyPr/>
                    <a:lstStyle/>
                    <a:p>
                      <a:pPr algn="ctr">
                        <a:spcAft>
                          <a:spcPts val="0"/>
                        </a:spcAft>
                      </a:pPr>
                      <a:endParaRPr lang="ru-RU" sz="1200" b="0" dirty="0">
                        <a:latin typeface="Arial Cyr"/>
                        <a:ea typeface="Calibri"/>
                        <a:cs typeface="Times New Roman"/>
                      </a:endParaRPr>
                    </a:p>
                  </a:txBody>
                  <a:tcPr marL="45720" marR="45720"/>
                </a:tc>
              </a:tr>
              <a:tr h="1047503">
                <a:tc>
                  <a:txBody>
                    <a:bodyPr/>
                    <a:lstStyle/>
                    <a:p>
                      <a:pPr algn="l" fontAlgn="b"/>
                      <a:r>
                        <a:rPr lang="ru-RU" sz="1200" b="0" i="0" u="none" strike="noStrike" dirty="0" smtClean="0">
                          <a:latin typeface="Arial Cyr"/>
                        </a:rPr>
                        <a:t>Профессиональная подготовка, переподготовка и повышение квалификации</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0705</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0,0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894,9</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889,8</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Х</a:t>
                      </a:r>
                      <a:endParaRPr lang="ru-RU" sz="1200" b="0" i="0" u="none" strike="noStrike" dirty="0">
                        <a:latin typeface="Arial Cyr"/>
                      </a:endParaRPr>
                    </a:p>
                  </a:txBody>
                  <a:tcPr marL="9525" marR="9525" marT="9525" marB="0"/>
                </a:tc>
                <a:tc>
                  <a:txBody>
                    <a:bodyPr/>
                    <a:lstStyle/>
                    <a:p>
                      <a:pPr algn="l">
                        <a:spcAft>
                          <a:spcPts val="0"/>
                        </a:spcAft>
                      </a:pPr>
                      <a:r>
                        <a:rPr lang="ru-RU" sz="1000" b="0" dirty="0" smtClean="0">
                          <a:latin typeface="Arial Cyr"/>
                          <a:ea typeface="Calibri"/>
                          <a:cs typeface="Times New Roman"/>
                        </a:rPr>
                        <a:t>Увеличение объема средств за счет дополнительных поступлений субсидий из бюджета Удмуртской Республики на </a:t>
                      </a:r>
                      <a:r>
                        <a:rPr lang="ru-RU" sz="1000" b="0" i="0" u="none" strike="noStrike" baseline="0" dirty="0" smtClean="0">
                          <a:latin typeface="Arial Cyr"/>
                          <a:cs typeface="Times New Roman" pitchFamily="18" charset="0"/>
                        </a:rPr>
                        <a:t>дополнительное профессиональное образование по профилю педагогической деятельности; </a:t>
                      </a:r>
                      <a:endParaRPr lang="ru-RU" sz="1000" b="0" dirty="0">
                        <a:latin typeface="Arial Cyr"/>
                        <a:ea typeface="Calibri"/>
                        <a:cs typeface="Times New Roman"/>
                      </a:endParaRPr>
                    </a:p>
                  </a:txBody>
                  <a:tcPr marL="45720" marR="45720"/>
                </a:tc>
              </a:tr>
              <a:tr h="1364928">
                <a:tc>
                  <a:txBody>
                    <a:bodyPr/>
                    <a:lstStyle/>
                    <a:p>
                      <a:pPr algn="l" fontAlgn="b"/>
                      <a:r>
                        <a:rPr lang="ru-RU" sz="1200" b="0" i="0" u="none" strike="noStrike" dirty="0" smtClean="0">
                          <a:latin typeface="Arial Cyr"/>
                        </a:rPr>
                        <a:t>Молодежная политика и оздоровление детей</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0707</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7 878,6</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22 054,0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21 933,1</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278,4</a:t>
                      </a:r>
                      <a:endParaRPr lang="ru-RU" sz="1200" b="0" i="0" u="none" strike="noStrike" dirty="0">
                        <a:latin typeface="Arial Cyr"/>
                      </a:endParaRPr>
                    </a:p>
                  </a:txBody>
                  <a:tcPr marL="9525" marR="9525" marT="9525" marB="0"/>
                </a:tc>
                <a:tc>
                  <a:txBody>
                    <a:bodyPr/>
                    <a:lstStyle/>
                    <a:p>
                      <a:pPr algn="l">
                        <a:spcAft>
                          <a:spcPts val="0"/>
                        </a:spcAft>
                      </a:pPr>
                      <a:r>
                        <a:rPr lang="ru-RU" sz="1000" b="0" dirty="0" smtClean="0">
                          <a:latin typeface="Arial Cyr"/>
                          <a:ea typeface="Calibri"/>
                          <a:cs typeface="Times New Roman"/>
                        </a:rPr>
                        <a:t>Увеличение объема средств за счет дополнительных поступлений субсидий из бюджета Удмуртской</a:t>
                      </a:r>
                      <a:r>
                        <a:rPr lang="ru-RU" sz="1000" b="0" baseline="0" dirty="0" smtClean="0">
                          <a:latin typeface="Arial Cyr"/>
                          <a:ea typeface="Calibri"/>
                          <a:cs typeface="Times New Roman"/>
                        </a:rPr>
                        <a:t> Республики </a:t>
                      </a:r>
                      <a:r>
                        <a:rPr lang="ru-RU" sz="1000" b="0" i="0" u="none" strike="noStrike" baseline="0" dirty="0" smtClean="0">
                          <a:latin typeface="Arial Cyr"/>
                          <a:cs typeface="Times New Roman" pitchFamily="18" charset="0"/>
                        </a:rPr>
                        <a:t>на организацию отдыха, оздоровления и занятости детей, подростков и молодежи в Удмуртской Республике; дотации на уплату налога на имущество организаций</a:t>
                      </a:r>
                      <a:endParaRPr lang="ru-RU" sz="1000" b="0" dirty="0">
                        <a:latin typeface="Arial Cyr"/>
                        <a:ea typeface="Calibri"/>
                        <a:cs typeface="Times New Roman"/>
                      </a:endParaRPr>
                    </a:p>
                  </a:txBody>
                  <a:tcPr marL="45720" marR="45720"/>
                </a:tc>
              </a:tr>
              <a:tr h="730078">
                <a:tc>
                  <a:txBody>
                    <a:bodyPr/>
                    <a:lstStyle/>
                    <a:p>
                      <a:pPr algn="l" fontAlgn="b"/>
                      <a:r>
                        <a:rPr lang="ru-RU" sz="1200" b="0" i="0" u="none" strike="noStrike" dirty="0" smtClean="0">
                          <a:latin typeface="Arial Cyr"/>
                        </a:rPr>
                        <a:t>Другие вопросы в области образования</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0709</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39 437,8</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44 125,3</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43 986,8</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111,5</a:t>
                      </a:r>
                      <a:endParaRPr lang="ru-RU" sz="1200" b="0" i="0" u="none" strike="noStrike" dirty="0">
                        <a:latin typeface="Arial Cyr"/>
                      </a:endParaRPr>
                    </a:p>
                  </a:txBody>
                  <a:tcPr marL="9525" marR="9525" marT="9525" marB="0"/>
                </a:tc>
                <a:tc>
                  <a:txBody>
                    <a:bodyPr/>
                    <a:lstStyle/>
                    <a:p>
                      <a:pPr algn="l">
                        <a:spcAft>
                          <a:spcPts val="0"/>
                        </a:spcAft>
                      </a:pPr>
                      <a:r>
                        <a:rPr lang="ru-RU" sz="1000" b="0" i="0" u="none" strike="noStrike" dirty="0" smtClean="0">
                          <a:latin typeface="Arial Cyr"/>
                          <a:cs typeface="Times New Roman" pitchFamily="18" charset="0"/>
                        </a:rPr>
                        <a:t>Увеличение объема средств за счет дополнительных</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поступлений из бюджета Удмуртской Республики</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на повышение МРОТ и заработной</a:t>
                      </a:r>
                      <a:r>
                        <a:rPr lang="ru-RU" sz="1000" b="0" i="0" u="none" strike="noStrike" baseline="0" dirty="0" smtClean="0">
                          <a:latin typeface="Arial Cyr"/>
                          <a:cs typeface="Times New Roman" pitchFamily="18" charset="0"/>
                        </a:rPr>
                        <a:t> платы</a:t>
                      </a:r>
                      <a:endParaRPr lang="ru-RU" sz="1000" b="0" dirty="0">
                        <a:latin typeface="Arial Cyr"/>
                        <a:ea typeface="Calibri"/>
                        <a:cs typeface="Times New Roman"/>
                      </a:endParaRPr>
                    </a:p>
                  </a:txBody>
                  <a:tcPr marL="45720" marR="45720"/>
                </a:tc>
              </a:tr>
            </a:tbl>
          </a:graphicData>
        </a:graphic>
      </p:graphicFrame>
      <p:pic>
        <p:nvPicPr>
          <p:cNvPr id="3" name="Picture 34" descr="gerb"/>
          <p:cNvPicPr>
            <a:picLocks noChangeAspect="1" noChangeArrowheads="1"/>
          </p:cNvPicPr>
          <p:nvPr/>
        </p:nvPicPr>
        <p:blipFill>
          <a:blip r:embed="rId2" cstate="print"/>
          <a:srcRect/>
          <a:stretch>
            <a:fillRect/>
          </a:stretch>
        </p:blipFill>
        <p:spPr bwMode="auto">
          <a:xfrm>
            <a:off x="0" y="-357178"/>
            <a:ext cx="357157" cy="714356"/>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2" cy="6858001"/>
        </p:xfrm>
        <a:graphic>
          <a:graphicData uri="http://schemas.openxmlformats.org/drawingml/2006/table">
            <a:tbl>
              <a:tblPr firstRow="1" bandRow="1">
                <a:tableStyleId>{5C22544A-7EE6-4342-B048-85BDC9FD1C3A}</a:tableStyleId>
              </a:tblPr>
              <a:tblGrid>
                <a:gridCol w="2714612"/>
                <a:gridCol w="714380"/>
                <a:gridCol w="857256"/>
                <a:gridCol w="857256"/>
                <a:gridCol w="785818"/>
                <a:gridCol w="714380"/>
                <a:gridCol w="2500300"/>
              </a:tblGrid>
              <a:tr h="1094153">
                <a:tc>
                  <a:txBody>
                    <a:bodyPr/>
                    <a:lstStyle/>
                    <a:p>
                      <a:pPr algn="ctr">
                        <a:spcAft>
                          <a:spcPts val="0"/>
                        </a:spcAft>
                      </a:pPr>
                      <a:r>
                        <a:rPr lang="ru-RU" sz="1000" dirty="0">
                          <a:latin typeface="Times New Roman"/>
                          <a:ea typeface="Times New Roman"/>
                          <a:cs typeface="Times New Roman"/>
                        </a:rPr>
                        <a:t>Наименование показателя</a:t>
                      </a:r>
                      <a:endParaRPr lang="ru-RU" sz="1000" dirty="0">
                        <a:latin typeface="Calibri"/>
                        <a:ea typeface="Calibri"/>
                        <a:cs typeface="Times New Roman"/>
                      </a:endParaRPr>
                    </a:p>
                  </a:txBody>
                  <a:tcPr marL="68580" marR="68580" marT="0" marB="0" anchor="ctr"/>
                </a:tc>
                <a:tc>
                  <a:txBody>
                    <a:bodyPr/>
                    <a:lstStyle/>
                    <a:p>
                      <a:pPr algn="ctr">
                        <a:spcAft>
                          <a:spcPts val="0"/>
                        </a:spcAft>
                      </a:pPr>
                      <a:r>
                        <a:rPr lang="ru-RU" sz="1000" dirty="0">
                          <a:latin typeface="Times New Roman"/>
                          <a:ea typeface="Times New Roman"/>
                          <a:cs typeface="Times New Roman"/>
                        </a:rPr>
                        <a:t>Раздел</a:t>
                      </a:r>
                      <a:r>
                        <a:rPr lang="ru-RU" sz="1000" dirty="0" smtClean="0">
                          <a:latin typeface="Times New Roman"/>
                          <a:ea typeface="Times New Roman"/>
                          <a:cs typeface="Times New Roman"/>
                        </a:rPr>
                        <a:t>, </a:t>
                      </a:r>
                    </a:p>
                    <a:p>
                      <a:pPr algn="ctr">
                        <a:spcAft>
                          <a:spcPts val="0"/>
                        </a:spcAft>
                      </a:pPr>
                      <a:r>
                        <a:rPr lang="ru-RU" sz="1000" dirty="0" smtClean="0">
                          <a:latin typeface="Times New Roman"/>
                          <a:ea typeface="Times New Roman"/>
                          <a:cs typeface="Times New Roman"/>
                        </a:rPr>
                        <a:t>подраздел</a:t>
                      </a:r>
                      <a:endParaRPr lang="ru-RU" sz="1000" dirty="0">
                        <a:latin typeface="Calibri"/>
                        <a:ea typeface="Calibri"/>
                        <a:cs typeface="Times New Roman"/>
                      </a:endParaRPr>
                    </a:p>
                  </a:txBody>
                  <a:tcPr marL="68580" marR="68580" marT="0" marB="0" anchor="ctr"/>
                </a:tc>
                <a:tc>
                  <a:txBody>
                    <a:bodyPr/>
                    <a:lstStyle/>
                    <a:p>
                      <a:pPr algn="ctr">
                        <a:spcAft>
                          <a:spcPts val="0"/>
                        </a:spcAft>
                      </a:pPr>
                      <a:r>
                        <a:rPr lang="ru-RU" sz="1000" dirty="0" smtClean="0">
                          <a:latin typeface="Times New Roman"/>
                          <a:ea typeface="Times New Roman"/>
                          <a:cs typeface="Times New Roman"/>
                        </a:rPr>
                        <a:t>Утверждено  в бюджете</a:t>
                      </a:r>
                      <a:r>
                        <a:rPr lang="ru-RU" sz="1000" baseline="0" dirty="0" smtClean="0">
                          <a:latin typeface="Times New Roman"/>
                          <a:ea typeface="Times New Roman"/>
                          <a:cs typeface="Times New Roman"/>
                        </a:rPr>
                        <a:t> на 2018 год (первоначальная редакция)</a:t>
                      </a:r>
                      <a:r>
                        <a:rPr lang="ru-RU" sz="1000" dirty="0" smtClean="0">
                          <a:latin typeface="Times New Roman"/>
                          <a:ea typeface="Times New Roman"/>
                          <a:cs typeface="Times New Roman"/>
                        </a:rPr>
                        <a:t>  (тыс.руб.)                   </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a:ea typeface="Times New Roman"/>
                          <a:cs typeface="Times New Roman"/>
                        </a:rPr>
                        <a:t>Уточненный план  </a:t>
                      </a:r>
                      <a:endParaRPr lang="ru-RU" sz="1000" dirty="0" smtClean="0">
                        <a:latin typeface="+mn-lt"/>
                        <a:ea typeface="Calibri"/>
                        <a:cs typeface="Times New Roman"/>
                      </a:endParaRPr>
                    </a:p>
                    <a:p>
                      <a:pPr algn="ctr">
                        <a:spcAft>
                          <a:spcPts val="0"/>
                        </a:spcAft>
                      </a:pPr>
                      <a:r>
                        <a:rPr lang="ru-RU" sz="1000" dirty="0" smtClean="0">
                          <a:latin typeface="Times New Roman"/>
                          <a:ea typeface="Times New Roman"/>
                          <a:cs typeface="Times New Roman"/>
                        </a:rPr>
                        <a:t>(тыс. руб.)</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a:ea typeface="Times New Roman"/>
                          <a:cs typeface="Times New Roman"/>
                        </a:rPr>
                        <a:t>Исполнено за</a:t>
                      </a:r>
                    </a:p>
                    <a:p>
                      <a:pPr algn="ctr">
                        <a:spcAft>
                          <a:spcPts val="0"/>
                        </a:spcAft>
                      </a:pPr>
                      <a:r>
                        <a:rPr lang="ru-RU" sz="1000" dirty="0" smtClean="0">
                          <a:latin typeface="Times New Roman"/>
                          <a:ea typeface="Times New Roman"/>
                          <a:cs typeface="Times New Roman"/>
                        </a:rPr>
                        <a:t>2018 год</a:t>
                      </a:r>
                      <a:endParaRPr lang="ru-RU" sz="1000" dirty="0" smtClean="0">
                        <a:latin typeface="+mn-lt"/>
                        <a:ea typeface="Calibri"/>
                        <a:cs typeface="Times New Roman"/>
                      </a:endParaRPr>
                    </a:p>
                    <a:p>
                      <a:pPr algn="ctr">
                        <a:spcAft>
                          <a:spcPts val="0"/>
                        </a:spcAft>
                      </a:pPr>
                      <a:r>
                        <a:rPr lang="ru-RU" sz="1000" dirty="0" smtClean="0">
                          <a:latin typeface="Times New Roman"/>
                          <a:ea typeface="Times New Roman"/>
                          <a:cs typeface="Times New Roman"/>
                        </a:rPr>
                        <a:t>(тыс. руб.)</a:t>
                      </a:r>
                      <a:endParaRPr lang="ru-RU" sz="1000" dirty="0" smtClean="0">
                        <a:latin typeface="+mn-lt"/>
                        <a:ea typeface="Calibri"/>
                        <a:cs typeface="Times New Roman"/>
                      </a:endParaRPr>
                    </a:p>
                    <a:p>
                      <a:pPr algn="ctr">
                        <a:spcAft>
                          <a:spcPts val="0"/>
                        </a:spcAft>
                      </a:pP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Процент исполнения от первоначального плана,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Пояснения*</a:t>
                      </a:r>
                      <a:endParaRPr lang="ru-RU" sz="1000" dirty="0">
                        <a:latin typeface="Times New Roman" pitchFamily="18" charset="0"/>
                        <a:ea typeface="Calibri"/>
                        <a:cs typeface="Times New Roman" pitchFamily="18" charset="0"/>
                      </a:endParaRPr>
                    </a:p>
                  </a:txBody>
                  <a:tcPr marL="68580" marR="68580" marT="0" marB="0" anchor="ctr"/>
                </a:tc>
              </a:tr>
              <a:tr h="293079">
                <a:tc>
                  <a:txBody>
                    <a:bodyPr/>
                    <a:lstStyle/>
                    <a:p>
                      <a:pPr algn="l" fontAlgn="b"/>
                      <a:r>
                        <a:rPr lang="ru-RU" sz="1200" b="1" i="0" u="none" strike="noStrike" dirty="0" smtClean="0">
                          <a:latin typeface="Arial Cyr"/>
                        </a:rPr>
                        <a:t>КУЛЬТУРА И КИНЕМАТОГРАФИЯ</a:t>
                      </a:r>
                      <a:endParaRPr lang="ru-RU" sz="1200" b="1" i="0" u="none" strike="noStrike" dirty="0">
                        <a:latin typeface="Arial Cyr"/>
                      </a:endParaRPr>
                    </a:p>
                  </a:txBody>
                  <a:tcPr marL="9525" marR="9525" marT="9525" marB="0"/>
                </a:tc>
                <a:tc>
                  <a:txBody>
                    <a:bodyPr/>
                    <a:lstStyle/>
                    <a:p>
                      <a:pPr algn="ctr">
                        <a:spcAft>
                          <a:spcPts val="0"/>
                        </a:spcAft>
                      </a:pPr>
                      <a:r>
                        <a:rPr lang="ru-RU" sz="1200" b="1" dirty="0" smtClean="0">
                          <a:latin typeface="Arial Cyr"/>
                          <a:ea typeface="Calibri"/>
                          <a:cs typeface="Times New Roman"/>
                        </a:rPr>
                        <a:t>0800</a:t>
                      </a:r>
                      <a:endParaRPr lang="ru-RU" sz="1200" b="1" dirty="0">
                        <a:latin typeface="Arial Cyr"/>
                        <a:ea typeface="Calibri"/>
                        <a:cs typeface="Times New Roman"/>
                      </a:endParaRPr>
                    </a:p>
                  </a:txBody>
                  <a:tcPr marL="68580" marR="68580" marT="0" marB="0"/>
                </a:tc>
                <a:tc>
                  <a:txBody>
                    <a:bodyPr/>
                    <a:lstStyle/>
                    <a:p>
                      <a:pPr algn="r" fontAlgn="b"/>
                      <a:r>
                        <a:rPr lang="ru-RU" sz="1200" b="1" i="0" u="none" strike="noStrike" dirty="0" smtClean="0">
                          <a:latin typeface="Arial Cyr"/>
                        </a:rPr>
                        <a:t>129 310,4</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146 846,6</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146 846,6</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113,6</a:t>
                      </a:r>
                      <a:endParaRPr lang="ru-RU" sz="1200" b="1" i="0" u="none" strike="noStrike" dirty="0">
                        <a:latin typeface="Arial Cyr"/>
                      </a:endParaRPr>
                    </a:p>
                  </a:txBody>
                  <a:tcPr marL="9525" marR="9525" marT="9525" marB="0"/>
                </a:tc>
                <a:tc>
                  <a:txBody>
                    <a:bodyPr/>
                    <a:lstStyle/>
                    <a:p>
                      <a:pPr algn="l">
                        <a:spcAft>
                          <a:spcPts val="0"/>
                        </a:spcAft>
                      </a:pPr>
                      <a:endParaRPr lang="ru-RU" sz="1000" b="1" dirty="0">
                        <a:latin typeface="Arial Cyr"/>
                        <a:ea typeface="Calibri"/>
                        <a:cs typeface="Times New Roman"/>
                      </a:endParaRPr>
                    </a:p>
                  </a:txBody>
                  <a:tcPr marL="45720" marR="45720"/>
                </a:tc>
              </a:tr>
              <a:tr h="2438398">
                <a:tc>
                  <a:txBody>
                    <a:bodyPr/>
                    <a:lstStyle/>
                    <a:p>
                      <a:pPr algn="l" fontAlgn="b"/>
                      <a:r>
                        <a:rPr lang="ru-RU" sz="1200" b="0" i="0" u="none" strike="noStrike" dirty="0" smtClean="0">
                          <a:latin typeface="Arial Cyr"/>
                        </a:rPr>
                        <a:t>Культура</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0801</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112 581,3</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128 839,8</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128 839,8</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114,4</a:t>
                      </a:r>
                      <a:endParaRPr lang="ru-RU" sz="1200" b="0" i="0" u="none" strike="noStrike" dirty="0">
                        <a:latin typeface="Arial Cyr"/>
                      </a:endParaRPr>
                    </a:p>
                  </a:txBody>
                  <a:tcPr marL="9525" marR="9525" marT="9525" marB="0"/>
                </a:tc>
                <a:tc>
                  <a:txBody>
                    <a:bodyPr/>
                    <a:lstStyle/>
                    <a:p>
                      <a:pPr algn="l" fontAlgn="b"/>
                      <a:r>
                        <a:rPr lang="ru-RU" sz="1000" b="0" i="0" u="none" strike="noStrike" dirty="0" smtClean="0">
                          <a:latin typeface="Arial Cyr"/>
                          <a:cs typeface="Times New Roman" pitchFamily="18" charset="0"/>
                        </a:rPr>
                        <a:t>Увеличение объема средств за счет дополнительных</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поступлений из бюджета Российской федерации и Удмуртской Республики, добровольных пожертвований от физических и юридических лиц: </a:t>
                      </a:r>
                    </a:p>
                    <a:p>
                      <a:pPr algn="l" fontAlgn="b"/>
                      <a:r>
                        <a:rPr lang="ru-RU" sz="1000" b="0" i="0" u="none" strike="noStrike" dirty="0" smtClean="0">
                          <a:latin typeface="Arial Cyr"/>
                          <a:cs typeface="Times New Roman" pitchFamily="18" charset="0"/>
                        </a:rPr>
                        <a:t>дотации</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на уплату налога  на имущество организаций;</a:t>
                      </a:r>
                    </a:p>
                    <a:p>
                      <a:pPr algn="l" fontAlgn="b"/>
                      <a:r>
                        <a:rPr lang="ru-RU" sz="1000" b="0" i="0" u="none" strike="noStrike" dirty="0" smtClean="0">
                          <a:latin typeface="Arial Cyr"/>
                          <a:cs typeface="Times New Roman" pitchFamily="18" charset="0"/>
                        </a:rPr>
                        <a:t>субсидии – на комплектование книжных фондов библиотек муниципальных образований;</a:t>
                      </a:r>
                    </a:p>
                    <a:p>
                      <a:pPr algn="l" fontAlgn="b"/>
                      <a:r>
                        <a:rPr lang="ru-RU" sz="1000" b="0" i="0" u="none" strike="noStrike" dirty="0" smtClean="0">
                          <a:latin typeface="Arial Cyr"/>
                          <a:cs typeface="Times New Roman" pitchFamily="18" charset="0"/>
                        </a:rPr>
                        <a:t>перераспределение средств бюджета на ремонт крыши «ДК</a:t>
                      </a:r>
                      <a:r>
                        <a:rPr lang="ru-RU" sz="1000" b="0" i="0" u="none" strike="noStrike" baseline="0" dirty="0" smtClean="0">
                          <a:latin typeface="Arial Cyr"/>
                          <a:cs typeface="Times New Roman" pitchFamily="18" charset="0"/>
                        </a:rPr>
                        <a:t> на Кирова», на проведение городских праздников и мероприятий.</a:t>
                      </a:r>
                      <a:endParaRPr lang="ru-RU" sz="1000" b="0" i="0" u="none" strike="noStrike" dirty="0" smtClean="0">
                        <a:latin typeface="Arial Cyr"/>
                        <a:cs typeface="Times New Roman" pitchFamily="18" charset="0"/>
                      </a:endParaRPr>
                    </a:p>
                  </a:txBody>
                  <a:tcPr marL="45720" marR="45720"/>
                </a:tc>
              </a:tr>
              <a:tr h="875322">
                <a:tc>
                  <a:txBody>
                    <a:bodyPr/>
                    <a:lstStyle/>
                    <a:p>
                      <a:pPr algn="l" fontAlgn="b"/>
                      <a:r>
                        <a:rPr lang="ru-RU" sz="1200" b="0" i="0" u="none" strike="noStrike" dirty="0" smtClean="0">
                          <a:latin typeface="Arial Cyr"/>
                        </a:rPr>
                        <a:t>Другие вопросы в области</a:t>
                      </a:r>
                      <a:r>
                        <a:rPr lang="ru-RU" sz="1200" b="0" i="0" u="none" strike="noStrike" baseline="0" dirty="0" smtClean="0">
                          <a:latin typeface="Arial Cyr"/>
                        </a:rPr>
                        <a:t> культуры и кинематографии</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0804</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16 729,1</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18 006,8</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18 006,8</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107,6</a:t>
                      </a:r>
                      <a:endParaRPr lang="ru-RU" sz="1200" b="0" i="0" u="none" strike="noStrike" dirty="0">
                        <a:latin typeface="Arial Cyr"/>
                      </a:endParaRPr>
                    </a:p>
                  </a:txBody>
                  <a:tcPr marL="9525" marR="9525" marT="9525"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000" b="0" i="0" u="none" strike="noStrike" dirty="0" smtClean="0">
                          <a:latin typeface="Arial Cyr"/>
                          <a:cs typeface="Times New Roman" pitchFamily="18" charset="0"/>
                        </a:rPr>
                        <a:t>Увеличение объема средств за счет дополнительных</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поступлений из бюджета Удмуртской Республики</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на повышение МРОТ и заработной</a:t>
                      </a:r>
                      <a:r>
                        <a:rPr lang="ru-RU" sz="1000" b="0" i="0" u="none" strike="noStrike" baseline="0" dirty="0" smtClean="0">
                          <a:latin typeface="Arial Cyr"/>
                          <a:cs typeface="Times New Roman" pitchFamily="18" charset="0"/>
                        </a:rPr>
                        <a:t> платы</a:t>
                      </a:r>
                      <a:endParaRPr lang="ru-RU" sz="1000" b="0" dirty="0" smtClean="0">
                        <a:latin typeface="Arial Cyr"/>
                        <a:ea typeface="Calibri"/>
                        <a:cs typeface="Times New Roman"/>
                      </a:endParaRPr>
                    </a:p>
                    <a:p>
                      <a:pPr algn="l">
                        <a:spcAft>
                          <a:spcPts val="0"/>
                        </a:spcAft>
                      </a:pPr>
                      <a:endParaRPr lang="ru-RU" sz="1000" b="0" dirty="0">
                        <a:latin typeface="Arial Cyr"/>
                        <a:ea typeface="Calibri"/>
                        <a:cs typeface="Times New Roman"/>
                      </a:endParaRPr>
                    </a:p>
                  </a:txBody>
                  <a:tcPr marL="45720" marR="45720"/>
                </a:tc>
              </a:tr>
              <a:tr h="293079">
                <a:tc>
                  <a:txBody>
                    <a:bodyPr/>
                    <a:lstStyle/>
                    <a:p>
                      <a:pPr algn="l" fontAlgn="b"/>
                      <a:r>
                        <a:rPr lang="ru-RU" sz="1200" b="1" i="0" u="none" strike="noStrike" dirty="0" smtClean="0">
                          <a:latin typeface="Arial Cyr"/>
                        </a:rPr>
                        <a:t>СОЦИАЛЬНАЯ</a:t>
                      </a:r>
                      <a:r>
                        <a:rPr lang="ru-RU" sz="1200" b="1" i="0" u="none" strike="noStrike" baseline="0" dirty="0" smtClean="0">
                          <a:latin typeface="Arial Cyr"/>
                        </a:rPr>
                        <a:t> ПОЛИТИКА</a:t>
                      </a:r>
                      <a:endParaRPr lang="ru-RU" sz="1200" b="1" i="0" u="none" strike="noStrike" dirty="0">
                        <a:latin typeface="Arial Cyr"/>
                      </a:endParaRPr>
                    </a:p>
                  </a:txBody>
                  <a:tcPr marL="9525" marR="9525" marT="9525" marB="0"/>
                </a:tc>
                <a:tc>
                  <a:txBody>
                    <a:bodyPr/>
                    <a:lstStyle/>
                    <a:p>
                      <a:pPr algn="ctr">
                        <a:spcAft>
                          <a:spcPts val="0"/>
                        </a:spcAft>
                      </a:pPr>
                      <a:r>
                        <a:rPr lang="ru-RU" sz="1200" b="1" dirty="0" smtClean="0">
                          <a:latin typeface="Arial Cyr"/>
                          <a:ea typeface="Calibri"/>
                          <a:cs typeface="Times New Roman"/>
                        </a:rPr>
                        <a:t>1000</a:t>
                      </a:r>
                      <a:endParaRPr lang="ru-RU" sz="1200" b="1" dirty="0">
                        <a:latin typeface="Arial Cyr"/>
                        <a:ea typeface="Calibri"/>
                        <a:cs typeface="Times New Roman"/>
                      </a:endParaRPr>
                    </a:p>
                  </a:txBody>
                  <a:tcPr marL="68580" marR="68580" marT="0" marB="0"/>
                </a:tc>
                <a:tc>
                  <a:txBody>
                    <a:bodyPr/>
                    <a:lstStyle/>
                    <a:p>
                      <a:pPr algn="r" fontAlgn="b"/>
                      <a:r>
                        <a:rPr lang="ru-RU" sz="1200" b="1" i="0" u="none" strike="noStrike" dirty="0" smtClean="0">
                          <a:latin typeface="Arial Cyr"/>
                        </a:rPr>
                        <a:t>56 196,0</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57 327,7</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56 438,6</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100,4</a:t>
                      </a:r>
                      <a:endParaRPr lang="ru-RU" sz="1200" b="1" i="0" u="none" strike="noStrike" dirty="0">
                        <a:latin typeface="Arial Cyr"/>
                      </a:endParaRPr>
                    </a:p>
                  </a:txBody>
                  <a:tcPr marL="9525" marR="9525" marT="9525" marB="0"/>
                </a:tc>
                <a:tc>
                  <a:txBody>
                    <a:bodyPr/>
                    <a:lstStyle/>
                    <a:p>
                      <a:pPr algn="l">
                        <a:spcAft>
                          <a:spcPts val="0"/>
                        </a:spcAft>
                      </a:pPr>
                      <a:endParaRPr lang="ru-RU" sz="1200" b="1" dirty="0">
                        <a:latin typeface="Arial Cyr"/>
                        <a:ea typeface="Calibri"/>
                        <a:cs typeface="Times New Roman"/>
                      </a:endParaRPr>
                    </a:p>
                  </a:txBody>
                  <a:tcPr marL="45720" marR="45720"/>
                </a:tc>
              </a:tr>
              <a:tr h="293079">
                <a:tc>
                  <a:txBody>
                    <a:bodyPr/>
                    <a:lstStyle/>
                    <a:p>
                      <a:pPr algn="l" fontAlgn="b"/>
                      <a:r>
                        <a:rPr lang="ru-RU" sz="1200" b="0" i="0" u="none" strike="noStrike" dirty="0" smtClean="0">
                          <a:latin typeface="Arial Cyr"/>
                        </a:rPr>
                        <a:t>Пенсионное обеспечение</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1001</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1 772,0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1 705,8</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1 705,7</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96,3</a:t>
                      </a:r>
                      <a:endParaRPr lang="ru-RU" sz="1200" b="0" i="0" u="none" strike="noStrike" dirty="0">
                        <a:latin typeface="Arial Cyr"/>
                      </a:endParaRPr>
                    </a:p>
                  </a:txBody>
                  <a:tcPr marL="9525" marR="9525" marT="9525" marB="0"/>
                </a:tc>
                <a:tc>
                  <a:txBody>
                    <a:bodyPr/>
                    <a:lstStyle/>
                    <a:p>
                      <a:pPr algn="l">
                        <a:spcAft>
                          <a:spcPts val="0"/>
                        </a:spcAft>
                      </a:pPr>
                      <a:endParaRPr lang="ru-RU" sz="1200" b="0" dirty="0">
                        <a:latin typeface="Arial Cyr"/>
                        <a:ea typeface="Calibri"/>
                        <a:cs typeface="Times New Roman"/>
                      </a:endParaRPr>
                    </a:p>
                  </a:txBody>
                  <a:tcPr marL="45720" marR="45720"/>
                </a:tc>
              </a:tr>
              <a:tr h="1570891">
                <a:tc>
                  <a:txBody>
                    <a:bodyPr/>
                    <a:lstStyle/>
                    <a:p>
                      <a:pPr algn="l" fontAlgn="b"/>
                      <a:r>
                        <a:rPr lang="ru-RU" sz="1200" b="0" i="0" u="none" strike="noStrike" dirty="0" smtClean="0">
                          <a:latin typeface="Arial Cyr"/>
                        </a:rPr>
                        <a:t>Социальное обеспечение населения</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1003</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3 274,6</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2 397,8</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2 396,0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73,2</a:t>
                      </a:r>
                      <a:endParaRPr lang="ru-RU" sz="1200" b="0" i="0" u="none" strike="noStrike" dirty="0">
                        <a:latin typeface="Arial Cyr"/>
                      </a:endParaRPr>
                    </a:p>
                  </a:txBody>
                  <a:tcPr marL="9525" marR="9525" marT="9525" marB="0"/>
                </a:tc>
                <a:tc>
                  <a:txBody>
                    <a:bodyPr/>
                    <a:lstStyle/>
                    <a:p>
                      <a:pPr algn="l" fontAlgn="t"/>
                      <a:r>
                        <a:rPr lang="ru-RU" sz="1000" b="0" i="0" u="none" strike="noStrike" dirty="0">
                          <a:solidFill>
                            <a:srgbClr val="000000"/>
                          </a:solidFill>
                          <a:latin typeface="Arial Cyr"/>
                        </a:rPr>
                        <a:t> </a:t>
                      </a:r>
                      <a:r>
                        <a:rPr lang="ru-RU" sz="1000" b="0" i="0" u="none" strike="noStrike" dirty="0" smtClean="0">
                          <a:solidFill>
                            <a:srgbClr val="000000"/>
                          </a:solidFill>
                          <a:latin typeface="Arial Cyr"/>
                        </a:rPr>
                        <a:t>Уменьшение</a:t>
                      </a:r>
                      <a:r>
                        <a:rPr lang="ru-RU" sz="1000" b="0" i="0" u="none" strike="noStrike" baseline="0" dirty="0" smtClean="0">
                          <a:solidFill>
                            <a:srgbClr val="000000"/>
                          </a:solidFill>
                          <a:latin typeface="Arial Cyr"/>
                        </a:rPr>
                        <a:t> объема субвенции из бюджета Удмуртской Республики на о</a:t>
                      </a:r>
                      <a:r>
                        <a:rPr lang="ru-RU" sz="1000" b="0" i="0" u="none" strike="noStrike" dirty="0" smtClean="0">
                          <a:solidFill>
                            <a:srgbClr val="000000"/>
                          </a:solidFill>
                          <a:latin typeface="Arial Cyr"/>
                        </a:rPr>
                        <a:t>беспечение </a:t>
                      </a:r>
                      <a:r>
                        <a:rPr lang="ru-RU" sz="1000" b="0" i="0" u="none" strike="noStrike" dirty="0">
                          <a:solidFill>
                            <a:srgbClr val="000000"/>
                          </a:solidFill>
                          <a:latin typeface="Arial Cyr"/>
                        </a:rPr>
                        <a:t>жильем отдельных категорий граждан, установленных Федеральными законами от 12 января 1995 года  №5-ФЗ "О ветеранах", в соответствии с Указом Президента Российской Федерации от 07 мая 2008 года №714 "Об обеспечении жильем ветеранов ВОВ 1941-1945 </a:t>
                      </a:r>
                      <a:r>
                        <a:rPr lang="ru-RU" sz="1000" b="0" i="0" u="none" strike="noStrike" dirty="0" err="1">
                          <a:solidFill>
                            <a:srgbClr val="000000"/>
                          </a:solidFill>
                          <a:latin typeface="Arial Cyr"/>
                        </a:rPr>
                        <a:t>гг</a:t>
                      </a:r>
                      <a:r>
                        <a:rPr lang="ru-RU" sz="1000" b="0" i="0" u="none" strike="noStrike" dirty="0">
                          <a:solidFill>
                            <a:srgbClr val="000000"/>
                          </a:solidFill>
                          <a:latin typeface="Arial Cyr"/>
                        </a:rPr>
                        <a:t>"</a:t>
                      </a:r>
                    </a:p>
                  </a:txBody>
                  <a:tcPr marL="7620" marR="7620" marT="7620" marB="0"/>
                </a:tc>
              </a:tr>
            </a:tbl>
          </a:graphicData>
        </a:graphic>
      </p:graphicFrame>
      <p:pic>
        <p:nvPicPr>
          <p:cNvPr id="3" name="Picture 34" descr="gerb"/>
          <p:cNvPicPr>
            <a:picLocks noChangeAspect="1" noChangeArrowheads="1"/>
          </p:cNvPicPr>
          <p:nvPr/>
        </p:nvPicPr>
        <p:blipFill>
          <a:blip r:embed="rId2" cstate="print"/>
          <a:srcRect/>
          <a:stretch>
            <a:fillRect/>
          </a:stretch>
        </p:blipFill>
        <p:spPr bwMode="auto">
          <a:xfrm>
            <a:off x="1" y="0"/>
            <a:ext cx="357157" cy="71435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 y="1"/>
          <a:ext cx="9144003" cy="5132710"/>
        </p:xfrm>
        <a:graphic>
          <a:graphicData uri="http://schemas.openxmlformats.org/drawingml/2006/table">
            <a:tbl>
              <a:tblPr firstRow="1" bandRow="1">
                <a:tableStyleId>{5C22544A-7EE6-4342-B048-85BDC9FD1C3A}</a:tableStyleId>
              </a:tblPr>
              <a:tblGrid>
                <a:gridCol w="2612581"/>
                <a:gridCol w="725717"/>
                <a:gridCol w="870860"/>
                <a:gridCol w="870860"/>
                <a:gridCol w="849305"/>
                <a:gridCol w="674701"/>
                <a:gridCol w="2539979"/>
              </a:tblGrid>
              <a:tr h="657584">
                <a:tc>
                  <a:txBody>
                    <a:bodyPr/>
                    <a:lstStyle/>
                    <a:p>
                      <a:pPr algn="ctr">
                        <a:spcAft>
                          <a:spcPts val="0"/>
                        </a:spcAft>
                      </a:pPr>
                      <a:r>
                        <a:rPr lang="ru-RU" sz="1000" dirty="0">
                          <a:latin typeface="Times New Roman"/>
                          <a:ea typeface="Times New Roman"/>
                          <a:cs typeface="Times New Roman"/>
                        </a:rPr>
                        <a:t>Наименование показателя</a:t>
                      </a:r>
                      <a:endParaRPr lang="ru-RU" sz="1000" dirty="0">
                        <a:latin typeface="Calibri"/>
                        <a:ea typeface="Calibri"/>
                        <a:cs typeface="Times New Roman"/>
                      </a:endParaRPr>
                    </a:p>
                  </a:txBody>
                  <a:tcPr marL="68580" marR="68580" marT="0" marB="0" anchor="ctr"/>
                </a:tc>
                <a:tc>
                  <a:txBody>
                    <a:bodyPr/>
                    <a:lstStyle/>
                    <a:p>
                      <a:pPr algn="ctr">
                        <a:spcAft>
                          <a:spcPts val="0"/>
                        </a:spcAft>
                      </a:pPr>
                      <a:r>
                        <a:rPr lang="ru-RU" sz="1000" dirty="0">
                          <a:latin typeface="Times New Roman"/>
                          <a:ea typeface="Times New Roman"/>
                          <a:cs typeface="Times New Roman"/>
                        </a:rPr>
                        <a:t>Раздел</a:t>
                      </a:r>
                      <a:r>
                        <a:rPr lang="ru-RU" sz="1000" dirty="0" smtClean="0">
                          <a:latin typeface="Times New Roman"/>
                          <a:ea typeface="Times New Roman"/>
                          <a:cs typeface="Times New Roman"/>
                        </a:rPr>
                        <a:t>, </a:t>
                      </a:r>
                    </a:p>
                    <a:p>
                      <a:pPr algn="ctr">
                        <a:spcAft>
                          <a:spcPts val="0"/>
                        </a:spcAft>
                      </a:pPr>
                      <a:r>
                        <a:rPr lang="ru-RU" sz="1000" dirty="0" smtClean="0">
                          <a:latin typeface="Times New Roman"/>
                          <a:ea typeface="Times New Roman"/>
                          <a:cs typeface="Times New Roman"/>
                        </a:rPr>
                        <a:t>подраздел</a:t>
                      </a:r>
                      <a:endParaRPr lang="ru-RU" sz="1000" dirty="0">
                        <a:latin typeface="Calibri"/>
                        <a:ea typeface="Calibri"/>
                        <a:cs typeface="Times New Roman"/>
                      </a:endParaRPr>
                    </a:p>
                  </a:txBody>
                  <a:tcPr marL="68580" marR="68580" marT="0" marB="0" anchor="ctr"/>
                </a:tc>
                <a:tc>
                  <a:txBody>
                    <a:bodyPr/>
                    <a:lstStyle/>
                    <a:p>
                      <a:pPr algn="ctr">
                        <a:spcAft>
                          <a:spcPts val="0"/>
                        </a:spcAft>
                      </a:pPr>
                      <a:r>
                        <a:rPr lang="ru-RU" sz="1000" dirty="0" smtClean="0">
                          <a:latin typeface="Times New Roman"/>
                          <a:ea typeface="Times New Roman"/>
                          <a:cs typeface="Times New Roman"/>
                        </a:rPr>
                        <a:t>Утверждено  в бюджете</a:t>
                      </a:r>
                      <a:r>
                        <a:rPr lang="ru-RU" sz="1000" baseline="0" dirty="0" smtClean="0">
                          <a:latin typeface="Times New Roman"/>
                          <a:ea typeface="Times New Roman"/>
                          <a:cs typeface="Times New Roman"/>
                        </a:rPr>
                        <a:t> на 2018 год (первоначальная редакция)</a:t>
                      </a:r>
                      <a:r>
                        <a:rPr lang="ru-RU" sz="1000" dirty="0" smtClean="0">
                          <a:latin typeface="Times New Roman"/>
                          <a:ea typeface="Times New Roman"/>
                          <a:cs typeface="Times New Roman"/>
                        </a:rPr>
                        <a:t>  (тыс.руб.)                   </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a:ea typeface="Times New Roman"/>
                          <a:cs typeface="Times New Roman"/>
                        </a:rPr>
                        <a:t>Уточненный план  </a:t>
                      </a:r>
                      <a:endParaRPr lang="ru-RU" sz="1000" dirty="0" smtClean="0">
                        <a:latin typeface="+mn-lt"/>
                        <a:ea typeface="Calibri"/>
                        <a:cs typeface="Times New Roman"/>
                      </a:endParaRPr>
                    </a:p>
                    <a:p>
                      <a:pPr algn="ctr">
                        <a:spcAft>
                          <a:spcPts val="0"/>
                        </a:spcAft>
                      </a:pPr>
                      <a:r>
                        <a:rPr lang="ru-RU" sz="1000" dirty="0" smtClean="0">
                          <a:latin typeface="Times New Roman"/>
                          <a:ea typeface="Times New Roman"/>
                          <a:cs typeface="Times New Roman"/>
                        </a:rPr>
                        <a:t>(тыс. руб.)</a:t>
                      </a: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a:ea typeface="Times New Roman"/>
                          <a:cs typeface="Times New Roman"/>
                        </a:rPr>
                        <a:t>Исполнено за</a:t>
                      </a:r>
                    </a:p>
                    <a:p>
                      <a:pPr algn="ctr">
                        <a:spcAft>
                          <a:spcPts val="0"/>
                        </a:spcAft>
                      </a:pPr>
                      <a:r>
                        <a:rPr lang="ru-RU" sz="1000" dirty="0" smtClean="0">
                          <a:latin typeface="Times New Roman"/>
                          <a:ea typeface="Times New Roman"/>
                          <a:cs typeface="Times New Roman"/>
                        </a:rPr>
                        <a:t>2018 год</a:t>
                      </a:r>
                      <a:endParaRPr lang="ru-RU" sz="1000" dirty="0" smtClean="0">
                        <a:latin typeface="+mn-lt"/>
                        <a:ea typeface="Calibri"/>
                        <a:cs typeface="Times New Roman"/>
                      </a:endParaRPr>
                    </a:p>
                    <a:p>
                      <a:pPr algn="ctr">
                        <a:spcAft>
                          <a:spcPts val="0"/>
                        </a:spcAft>
                      </a:pPr>
                      <a:r>
                        <a:rPr lang="ru-RU" sz="1000" dirty="0" smtClean="0">
                          <a:latin typeface="Times New Roman"/>
                          <a:ea typeface="Times New Roman"/>
                          <a:cs typeface="Times New Roman"/>
                        </a:rPr>
                        <a:t>(тыс. руб.)</a:t>
                      </a:r>
                      <a:endParaRPr lang="ru-RU" sz="1000" dirty="0" smtClean="0">
                        <a:latin typeface="+mn-lt"/>
                        <a:ea typeface="Calibri"/>
                        <a:cs typeface="Times New Roman"/>
                      </a:endParaRPr>
                    </a:p>
                    <a:p>
                      <a:pPr algn="ctr">
                        <a:spcAft>
                          <a:spcPts val="0"/>
                        </a:spcAft>
                      </a:pPr>
                      <a:endParaRPr lang="ru-RU" sz="1000" dirty="0">
                        <a:latin typeface="Calibri"/>
                        <a:ea typeface="Calibri"/>
                        <a:cs typeface="Times New Roman"/>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Процент исполнения от первоначального плана,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Пояснения*</a:t>
                      </a:r>
                      <a:endParaRPr lang="ru-RU" sz="1000" dirty="0">
                        <a:latin typeface="Times New Roman" pitchFamily="18" charset="0"/>
                        <a:ea typeface="Calibri"/>
                        <a:cs typeface="Times New Roman" pitchFamily="18" charset="0"/>
                      </a:endParaRPr>
                    </a:p>
                  </a:txBody>
                  <a:tcPr marL="68580" marR="68580" marT="0" marB="0" anchor="ctr"/>
                </a:tc>
              </a:tr>
              <a:tr h="150305">
                <a:tc>
                  <a:txBody>
                    <a:bodyPr/>
                    <a:lstStyle/>
                    <a:p>
                      <a:pPr algn="l" fontAlgn="b"/>
                      <a:r>
                        <a:rPr lang="ru-RU" sz="1200" b="0" i="0" u="none" strike="noStrike" dirty="0" smtClean="0">
                          <a:latin typeface="Arial Cyr"/>
                        </a:rPr>
                        <a:t>Охрана семьи и детства</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1004</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50 385,4</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52 260,1</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51 421,1</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102,1</a:t>
                      </a:r>
                      <a:endParaRPr lang="ru-RU" sz="1200" b="0" i="0" u="none" strike="noStrike" dirty="0">
                        <a:latin typeface="Arial Cyr"/>
                      </a:endParaRPr>
                    </a:p>
                  </a:txBody>
                  <a:tcPr marL="9525" marR="9525" marT="9525" marB="0"/>
                </a:tc>
                <a:tc>
                  <a:txBody>
                    <a:bodyPr/>
                    <a:lstStyle/>
                    <a:p>
                      <a:pPr algn="l">
                        <a:spcAft>
                          <a:spcPts val="0"/>
                        </a:spcAft>
                      </a:pPr>
                      <a:endParaRPr lang="ru-RU" sz="1000" b="0" dirty="0">
                        <a:latin typeface="Arial Cyr"/>
                        <a:ea typeface="Calibri"/>
                        <a:cs typeface="Times New Roman"/>
                      </a:endParaRPr>
                    </a:p>
                  </a:txBody>
                  <a:tcPr marL="45720" marR="45720"/>
                </a:tc>
              </a:tr>
              <a:tr h="526067">
                <a:tc>
                  <a:txBody>
                    <a:bodyPr/>
                    <a:lstStyle/>
                    <a:p>
                      <a:pPr algn="l" fontAlgn="b"/>
                      <a:r>
                        <a:rPr lang="ru-RU" sz="1200" b="0" i="0" u="none" strike="noStrike" dirty="0" smtClean="0">
                          <a:latin typeface="Arial Cyr"/>
                        </a:rPr>
                        <a:t>Другие вопросы</a:t>
                      </a:r>
                      <a:r>
                        <a:rPr lang="ru-RU" sz="1200" b="0" i="0" u="none" strike="noStrike" baseline="0" dirty="0" smtClean="0">
                          <a:latin typeface="Arial Cyr"/>
                        </a:rPr>
                        <a:t> в области социальной политики</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1006</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764,0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964,0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915,8</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119,9</a:t>
                      </a:r>
                      <a:endParaRPr lang="ru-RU" sz="1200" b="0" i="0" u="none" strike="noStrike" dirty="0">
                        <a:latin typeface="Arial Cyr"/>
                      </a:endParaRPr>
                    </a:p>
                  </a:txBody>
                  <a:tcPr marL="9525" marR="9525" marT="9525" marB="0"/>
                </a:tc>
                <a:tc>
                  <a:txBody>
                    <a:bodyPr/>
                    <a:lstStyle/>
                    <a:p>
                      <a:pPr algn="l">
                        <a:spcAft>
                          <a:spcPts val="0"/>
                        </a:spcAft>
                      </a:pPr>
                      <a:r>
                        <a:rPr lang="ru-RU" sz="1000" b="0" dirty="0" smtClean="0">
                          <a:latin typeface="Arial Cyr"/>
                          <a:ea typeface="Calibri"/>
                          <a:cs typeface="Times New Roman"/>
                        </a:rPr>
                        <a:t>Увеличение объема средств за счет безвозмездных поступлений от юридических лиц на </a:t>
                      </a:r>
                      <a:r>
                        <a:rPr lang="ru-RU" sz="1000" kern="1200" dirty="0" smtClean="0">
                          <a:solidFill>
                            <a:schemeClr val="dk1"/>
                          </a:solidFill>
                          <a:latin typeface="Arial Cyr"/>
                          <a:ea typeface="+mn-ea"/>
                          <a:cs typeface="+mn-cs"/>
                        </a:rPr>
                        <a:t>социальную поддержку Совета ветеранов и Военно-патриотического клуба «Десантник»</a:t>
                      </a:r>
                      <a:endParaRPr lang="ru-RU" sz="1000" b="0" dirty="0">
                        <a:latin typeface="Arial Cyr"/>
                        <a:ea typeface="Calibri"/>
                        <a:cs typeface="Times New Roman"/>
                      </a:endParaRPr>
                    </a:p>
                  </a:txBody>
                  <a:tcPr marL="45720" marR="45720"/>
                </a:tc>
              </a:tr>
              <a:tr h="231329">
                <a:tc>
                  <a:txBody>
                    <a:bodyPr/>
                    <a:lstStyle/>
                    <a:p>
                      <a:pPr algn="l" fontAlgn="b"/>
                      <a:r>
                        <a:rPr lang="ru-RU" sz="1200" b="1" i="0" u="none" strike="noStrike" dirty="0" smtClean="0">
                          <a:latin typeface="Arial Cyr"/>
                        </a:rPr>
                        <a:t>ФИЗИЧЕСКАЯ КУЛЬТУРА И СПОРТ</a:t>
                      </a:r>
                      <a:endParaRPr lang="ru-RU" sz="1200" b="1" i="0" u="none" strike="noStrike" dirty="0">
                        <a:latin typeface="Arial Cyr"/>
                      </a:endParaRPr>
                    </a:p>
                  </a:txBody>
                  <a:tcPr marL="9525" marR="9525" marT="9525" marB="0"/>
                </a:tc>
                <a:tc>
                  <a:txBody>
                    <a:bodyPr/>
                    <a:lstStyle/>
                    <a:p>
                      <a:pPr algn="ctr">
                        <a:spcAft>
                          <a:spcPts val="0"/>
                        </a:spcAft>
                      </a:pPr>
                      <a:r>
                        <a:rPr lang="ru-RU" sz="1200" b="1" dirty="0" smtClean="0">
                          <a:latin typeface="Arial Cyr"/>
                          <a:ea typeface="Calibri"/>
                          <a:cs typeface="Times New Roman"/>
                        </a:rPr>
                        <a:t>1100</a:t>
                      </a:r>
                      <a:endParaRPr lang="ru-RU" sz="1200" b="1" dirty="0">
                        <a:latin typeface="Arial Cyr"/>
                        <a:ea typeface="Calibri"/>
                        <a:cs typeface="Times New Roman"/>
                      </a:endParaRPr>
                    </a:p>
                  </a:txBody>
                  <a:tcPr marL="68580" marR="68580" marT="0" marB="0"/>
                </a:tc>
                <a:tc>
                  <a:txBody>
                    <a:bodyPr/>
                    <a:lstStyle/>
                    <a:p>
                      <a:pPr algn="r" fontAlgn="b"/>
                      <a:r>
                        <a:rPr lang="ru-RU" sz="1200" b="1" i="0" u="none" strike="noStrike" dirty="0" smtClean="0">
                          <a:latin typeface="Arial Cyr"/>
                        </a:rPr>
                        <a:t>66 870,7</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74 763,7</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74 735,7</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111,8</a:t>
                      </a:r>
                      <a:endParaRPr lang="ru-RU" sz="1200" b="1" i="0" u="none" strike="noStrike" dirty="0">
                        <a:latin typeface="Arial Cyr"/>
                      </a:endParaRPr>
                    </a:p>
                  </a:txBody>
                  <a:tcPr marL="9525" marR="9525" marT="9525" marB="0"/>
                </a:tc>
                <a:tc>
                  <a:txBody>
                    <a:bodyPr/>
                    <a:lstStyle/>
                    <a:p>
                      <a:pPr algn="l" fontAlgn="b"/>
                      <a:endParaRPr lang="ru-RU" sz="1000" b="1" i="0" u="none" strike="noStrike" dirty="0">
                        <a:latin typeface="Arial Cyr"/>
                      </a:endParaRPr>
                    </a:p>
                  </a:txBody>
                  <a:tcPr marL="45720" marR="45720"/>
                </a:tc>
              </a:tr>
              <a:tr h="713948">
                <a:tc>
                  <a:txBody>
                    <a:bodyPr/>
                    <a:lstStyle/>
                    <a:p>
                      <a:pPr algn="l" fontAlgn="b"/>
                      <a:r>
                        <a:rPr lang="ru-RU" sz="1200" b="0" i="0" u="none" strike="noStrike" dirty="0" smtClean="0">
                          <a:latin typeface="Arial Cyr"/>
                        </a:rPr>
                        <a:t>Физическая культура</a:t>
                      </a:r>
                      <a:endParaRPr lang="ru-RU" sz="1200" b="0" i="0" u="none" strike="noStrike" dirty="0">
                        <a:latin typeface="Arial Cyr"/>
                      </a:endParaRPr>
                    </a:p>
                  </a:txBody>
                  <a:tcPr marL="9525" marR="9525" marT="9525" marB="0"/>
                </a:tc>
                <a:tc>
                  <a:txBody>
                    <a:bodyPr/>
                    <a:lstStyle/>
                    <a:p>
                      <a:pPr algn="ctr">
                        <a:spcAft>
                          <a:spcPts val="0"/>
                        </a:spcAft>
                      </a:pPr>
                      <a:r>
                        <a:rPr lang="ru-RU" sz="1200" b="0" dirty="0" smtClean="0">
                          <a:latin typeface="Arial Cyr"/>
                          <a:ea typeface="Calibri"/>
                          <a:cs typeface="Times New Roman"/>
                        </a:rPr>
                        <a:t>1101</a:t>
                      </a:r>
                      <a:endParaRPr lang="ru-RU" sz="1200" b="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66 870,7</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74 763,7</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74 735,7</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111,8</a:t>
                      </a:r>
                      <a:endParaRPr lang="ru-RU" sz="1200" b="0" i="0" u="none" strike="noStrike" dirty="0">
                        <a:latin typeface="Arial Cyr"/>
                      </a:endParaRPr>
                    </a:p>
                  </a:txBody>
                  <a:tcPr marL="9525" marR="9525" marT="9525" marB="0"/>
                </a:tc>
                <a:tc>
                  <a:txBody>
                    <a:bodyPr/>
                    <a:lstStyle/>
                    <a:p>
                      <a:pPr algn="l" fontAlgn="b"/>
                      <a:r>
                        <a:rPr lang="ru-RU" sz="1000" b="0" i="0" u="none" strike="noStrike" dirty="0" smtClean="0">
                          <a:latin typeface="Arial Cyr"/>
                        </a:rPr>
                        <a:t>Перераспределение средств бюджета</a:t>
                      </a:r>
                      <a:r>
                        <a:rPr lang="ru-RU" sz="1000" b="0" i="0" u="none" strike="noStrike" baseline="0" dirty="0" smtClean="0">
                          <a:latin typeface="Arial Cyr"/>
                        </a:rPr>
                        <a:t>  на реализацию наказов избирателей депутатов Воткинской городской Думы,  на оплату исполнительного листа, дополнительное поступление средств на оплату налога на имущество и повышение МРОТ</a:t>
                      </a:r>
                      <a:endParaRPr lang="ru-RU" sz="1000" b="0" i="0" u="none" strike="noStrike" dirty="0">
                        <a:latin typeface="Arial Cyr"/>
                      </a:endParaRPr>
                    </a:p>
                  </a:txBody>
                  <a:tcPr marL="45720" marR="45720"/>
                </a:tc>
              </a:tr>
              <a:tr h="344057">
                <a:tc>
                  <a:txBody>
                    <a:bodyPr/>
                    <a:lstStyle/>
                    <a:p>
                      <a:pPr algn="l" fontAlgn="b"/>
                      <a:r>
                        <a:rPr lang="ru-RU" sz="1200" b="1" i="0" u="none" strike="noStrike" dirty="0" smtClean="0">
                          <a:latin typeface="Arial Cyr"/>
                        </a:rPr>
                        <a:t>ОБСЛУЖИВАНИЕ</a:t>
                      </a:r>
                      <a:r>
                        <a:rPr lang="ru-RU" sz="1200" b="1" i="0" u="none" strike="noStrike" baseline="0" dirty="0" smtClean="0">
                          <a:latin typeface="Arial Cyr"/>
                        </a:rPr>
                        <a:t> ГОСУДАРСТВЕННОГО И МУНИЦИПАЛЬНОГО ДОЛГА</a:t>
                      </a:r>
                      <a:endParaRPr lang="ru-RU" sz="1200" b="1" i="0" u="none" strike="noStrike" dirty="0">
                        <a:latin typeface="Arial Cyr"/>
                      </a:endParaRPr>
                    </a:p>
                  </a:txBody>
                  <a:tcPr marL="9525" marR="9525" marT="9525" marB="0"/>
                </a:tc>
                <a:tc>
                  <a:txBody>
                    <a:bodyPr/>
                    <a:lstStyle/>
                    <a:p>
                      <a:pPr algn="ctr">
                        <a:spcAft>
                          <a:spcPts val="0"/>
                        </a:spcAft>
                      </a:pPr>
                      <a:r>
                        <a:rPr lang="ru-RU" sz="1200" b="1" dirty="0" smtClean="0">
                          <a:latin typeface="Arial Cyr"/>
                          <a:ea typeface="Calibri"/>
                          <a:cs typeface="Times New Roman"/>
                        </a:rPr>
                        <a:t>1300</a:t>
                      </a:r>
                      <a:endParaRPr lang="ru-RU" sz="1200" b="1" dirty="0">
                        <a:latin typeface="Arial Cyr"/>
                        <a:ea typeface="Calibri"/>
                        <a:cs typeface="Times New Roman"/>
                      </a:endParaRPr>
                    </a:p>
                  </a:txBody>
                  <a:tcPr marL="68580" marR="68580" marT="0" marB="0"/>
                </a:tc>
                <a:tc>
                  <a:txBody>
                    <a:bodyPr/>
                    <a:lstStyle/>
                    <a:p>
                      <a:pPr algn="r" fontAlgn="b"/>
                      <a:r>
                        <a:rPr lang="ru-RU" sz="1200" b="1" i="0" u="none" strike="noStrike" dirty="0" smtClean="0">
                          <a:latin typeface="Arial Cyr"/>
                        </a:rPr>
                        <a:t>130,0</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130,0</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129,5</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99,6</a:t>
                      </a:r>
                      <a:endParaRPr lang="ru-RU" sz="1200" b="1" i="0" u="none" strike="noStrike" dirty="0">
                        <a:latin typeface="Arial Cyr"/>
                      </a:endParaRPr>
                    </a:p>
                  </a:txBody>
                  <a:tcPr marL="9525" marR="9525" marT="9525" marB="0"/>
                </a:tc>
                <a:tc>
                  <a:txBody>
                    <a:bodyPr/>
                    <a:lstStyle/>
                    <a:p>
                      <a:pPr algn="l" fontAlgn="b"/>
                      <a:endParaRPr lang="ru-RU" sz="1200" b="1" i="0" u="none" strike="noStrike" dirty="0">
                        <a:latin typeface="Arial Cyr"/>
                      </a:endParaRPr>
                    </a:p>
                  </a:txBody>
                  <a:tcPr marL="45720" marR="45720"/>
                </a:tc>
              </a:tr>
              <a:tr h="344057">
                <a:tc>
                  <a:txBody>
                    <a:bodyPr/>
                    <a:lstStyle/>
                    <a:p>
                      <a:pPr algn="l" fontAlgn="b"/>
                      <a:r>
                        <a:rPr lang="ru-RU" sz="1200" b="0" i="0" u="none" strike="noStrike" dirty="0" smtClean="0">
                          <a:latin typeface="Arial Cyr"/>
                        </a:rPr>
                        <a:t>Обслуживание</a:t>
                      </a:r>
                      <a:r>
                        <a:rPr lang="ru-RU" sz="1200" b="0" i="0" u="none" strike="noStrike" baseline="0" dirty="0" smtClean="0">
                          <a:latin typeface="Arial Cyr"/>
                        </a:rPr>
                        <a:t> внутреннего государственного и муниципального долга</a:t>
                      </a:r>
                      <a:endParaRPr lang="ru-RU" sz="1200" b="0" i="0" u="none" strike="noStrike" dirty="0">
                        <a:latin typeface="Arial Cyr"/>
                      </a:endParaRPr>
                    </a:p>
                  </a:txBody>
                  <a:tcPr marL="9525" marR="9525" marT="9525" marB="0"/>
                </a:tc>
                <a:tc>
                  <a:txBody>
                    <a:bodyPr/>
                    <a:lstStyle/>
                    <a:p>
                      <a:pPr algn="ctr">
                        <a:spcAft>
                          <a:spcPts val="0"/>
                        </a:spcAft>
                      </a:pPr>
                      <a:r>
                        <a:rPr lang="ru-RU" sz="1200" dirty="0" smtClean="0">
                          <a:latin typeface="Arial Cyr"/>
                          <a:ea typeface="Calibri"/>
                          <a:cs typeface="Times New Roman"/>
                        </a:rPr>
                        <a:t>1301</a:t>
                      </a:r>
                      <a:endParaRPr lang="ru-RU" sz="1200" dirty="0">
                        <a:latin typeface="Arial Cyr"/>
                        <a:ea typeface="Calibri"/>
                        <a:cs typeface="Times New Roman"/>
                      </a:endParaRPr>
                    </a:p>
                  </a:txBody>
                  <a:tcPr marL="68580" marR="68580" marT="0" marB="0"/>
                </a:tc>
                <a:tc>
                  <a:txBody>
                    <a:bodyPr/>
                    <a:lstStyle/>
                    <a:p>
                      <a:pPr algn="r" fontAlgn="b"/>
                      <a:r>
                        <a:rPr lang="ru-RU" sz="1200" b="0" i="0" u="none" strike="noStrike" dirty="0" smtClean="0">
                          <a:latin typeface="Arial Cyr"/>
                        </a:rPr>
                        <a:t>130,0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130,0</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129,5</a:t>
                      </a:r>
                      <a:endParaRPr lang="ru-RU" sz="1200" b="0" i="0" u="none" strike="noStrike" dirty="0">
                        <a:latin typeface="Arial Cyr"/>
                      </a:endParaRPr>
                    </a:p>
                  </a:txBody>
                  <a:tcPr marL="9525" marR="9525" marT="9525" marB="0"/>
                </a:tc>
                <a:tc>
                  <a:txBody>
                    <a:bodyPr/>
                    <a:lstStyle/>
                    <a:p>
                      <a:pPr algn="r" fontAlgn="b"/>
                      <a:r>
                        <a:rPr lang="ru-RU" sz="1200" b="0" i="0" u="none" strike="noStrike" dirty="0" smtClean="0">
                          <a:latin typeface="Arial Cyr"/>
                        </a:rPr>
                        <a:t>99,6</a:t>
                      </a:r>
                      <a:endParaRPr lang="ru-RU" sz="1200" b="0" i="0" u="none" strike="noStrike" dirty="0">
                        <a:latin typeface="Arial Cyr"/>
                      </a:endParaRPr>
                    </a:p>
                  </a:txBody>
                  <a:tcPr marL="9525" marR="9525" marT="9525" marB="0"/>
                </a:tc>
                <a:tc>
                  <a:txBody>
                    <a:bodyPr/>
                    <a:lstStyle/>
                    <a:p>
                      <a:pPr algn="l">
                        <a:spcAft>
                          <a:spcPts val="0"/>
                        </a:spcAft>
                      </a:pPr>
                      <a:endParaRPr lang="ru-RU" sz="1200" dirty="0">
                        <a:latin typeface="Arial Cyr"/>
                        <a:ea typeface="Calibri"/>
                        <a:cs typeface="Times New Roman"/>
                      </a:endParaRPr>
                    </a:p>
                  </a:txBody>
                  <a:tcPr marL="45720" marR="45720"/>
                </a:tc>
              </a:tr>
              <a:tr h="318775">
                <a:tc>
                  <a:txBody>
                    <a:bodyPr/>
                    <a:lstStyle/>
                    <a:p>
                      <a:pPr algn="l" fontAlgn="b"/>
                      <a:r>
                        <a:rPr lang="ru-RU" sz="1200" b="1" i="0" u="none" strike="noStrike" dirty="0" smtClean="0">
                          <a:latin typeface="Arial Cyr"/>
                        </a:rPr>
                        <a:t>ИТОГО РАСХОДОВ</a:t>
                      </a:r>
                      <a:endParaRPr lang="ru-RU" sz="1200" b="1" i="0" u="none" strike="noStrike" dirty="0">
                        <a:latin typeface="Arial Cyr"/>
                      </a:endParaRPr>
                    </a:p>
                  </a:txBody>
                  <a:tcPr marL="9525" marR="9525" marT="9525" marB="0"/>
                </a:tc>
                <a:tc>
                  <a:txBody>
                    <a:bodyPr/>
                    <a:lstStyle/>
                    <a:p>
                      <a:pPr algn="ctr">
                        <a:spcAft>
                          <a:spcPts val="0"/>
                        </a:spcAft>
                      </a:pPr>
                      <a:endParaRPr lang="ru-RU" sz="1200" b="1" dirty="0">
                        <a:latin typeface="Arial Cyr"/>
                        <a:ea typeface="Calibri"/>
                        <a:cs typeface="Times New Roman"/>
                      </a:endParaRPr>
                    </a:p>
                  </a:txBody>
                  <a:tcPr marL="68580" marR="68580" marT="0" marB="0"/>
                </a:tc>
                <a:tc>
                  <a:txBody>
                    <a:bodyPr/>
                    <a:lstStyle/>
                    <a:p>
                      <a:pPr algn="r" fontAlgn="b"/>
                      <a:r>
                        <a:rPr lang="ru-RU" sz="1200" b="1" i="0" u="none" strike="noStrike" dirty="0" smtClean="0">
                          <a:latin typeface="Arial Cyr"/>
                        </a:rPr>
                        <a:t>1 524 327,2</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1 952 118,8</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1 910 670,7</a:t>
                      </a:r>
                      <a:endParaRPr lang="ru-RU" sz="1200" b="1" i="0" u="none" strike="noStrike" dirty="0">
                        <a:latin typeface="Arial Cyr"/>
                      </a:endParaRPr>
                    </a:p>
                  </a:txBody>
                  <a:tcPr marL="9525" marR="9525" marT="9525" marB="0"/>
                </a:tc>
                <a:tc>
                  <a:txBody>
                    <a:bodyPr/>
                    <a:lstStyle/>
                    <a:p>
                      <a:pPr algn="r" fontAlgn="b"/>
                      <a:r>
                        <a:rPr lang="ru-RU" sz="1200" b="1" i="0" u="none" strike="noStrike" dirty="0" smtClean="0">
                          <a:latin typeface="Arial Cyr"/>
                        </a:rPr>
                        <a:t>125,3</a:t>
                      </a:r>
                      <a:endParaRPr lang="ru-RU" sz="1200" b="1" i="0" u="none" strike="noStrike" dirty="0">
                        <a:latin typeface="Arial Cyr"/>
                      </a:endParaRPr>
                    </a:p>
                  </a:txBody>
                  <a:tcPr marL="9525" marR="9525" marT="9525" marB="0"/>
                </a:tc>
                <a:tc>
                  <a:txBody>
                    <a:bodyPr/>
                    <a:lstStyle/>
                    <a:p>
                      <a:pPr algn="l">
                        <a:spcAft>
                          <a:spcPts val="0"/>
                        </a:spcAft>
                      </a:pPr>
                      <a:endParaRPr lang="ru-RU" sz="1200" b="1" dirty="0">
                        <a:latin typeface="Arial Cyr"/>
                        <a:ea typeface="Calibri"/>
                        <a:cs typeface="Times New Roman"/>
                      </a:endParaRPr>
                    </a:p>
                  </a:txBody>
                  <a:tcPr marL="45720" marR="45720"/>
                </a:tc>
              </a:tr>
            </a:tbl>
          </a:graphicData>
        </a:graphic>
      </p:graphicFrame>
      <p:sp>
        <p:nvSpPr>
          <p:cNvPr id="3" name="TextBox 2"/>
          <p:cNvSpPr txBox="1"/>
          <p:nvPr/>
        </p:nvSpPr>
        <p:spPr>
          <a:xfrm>
            <a:off x="0" y="6143644"/>
            <a:ext cx="8715436" cy="307777"/>
          </a:xfrm>
          <a:prstGeom prst="rect">
            <a:avLst/>
          </a:prstGeom>
          <a:noFill/>
        </p:spPr>
        <p:txBody>
          <a:bodyPr wrap="square" rtlCol="0">
            <a:spAutoFit/>
          </a:bodyPr>
          <a:lstStyle/>
          <a:p>
            <a:r>
              <a:rPr lang="ru-RU" sz="1400" dirty="0" smtClean="0">
                <a:latin typeface="Arial Cyr"/>
              </a:rPr>
              <a:t>*Графа "Пояснения" заполняется в случае отклонения свыше 5%</a:t>
            </a:r>
            <a:endParaRPr lang="ru-RU" sz="1400" dirty="0">
              <a:latin typeface="Arial Cyr"/>
            </a:endParaRPr>
          </a:p>
        </p:txBody>
      </p:sp>
      <p:pic>
        <p:nvPicPr>
          <p:cNvPr id="4" name="Picture 34" descr="gerb"/>
          <p:cNvPicPr>
            <a:picLocks noChangeAspect="1" noChangeArrowheads="1"/>
          </p:cNvPicPr>
          <p:nvPr/>
        </p:nvPicPr>
        <p:blipFill>
          <a:blip r:embed="rId2" cstate="print"/>
          <a:srcRect/>
          <a:stretch>
            <a:fillRect/>
          </a:stretch>
        </p:blipFill>
        <p:spPr bwMode="auto">
          <a:xfrm>
            <a:off x="1" y="0"/>
            <a:ext cx="357157" cy="714356"/>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338"/>
            <a:ext cx="8215370" cy="1785926"/>
          </a:xfrm>
        </p:spPr>
        <p:txBody>
          <a:bodyPr>
            <a:noAutofit/>
          </a:bodyPr>
          <a:lstStyle/>
          <a:p>
            <a:r>
              <a:rPr lang="ru-RU" sz="1800" dirty="0" smtClean="0">
                <a:latin typeface="Times New Roman" pitchFamily="18" charset="0"/>
                <a:cs typeface="Times New Roman" pitchFamily="18" charset="0"/>
              </a:rPr>
              <a:t>Исполнение бюджетных ассигнований по муниципальным  программам и </a:t>
            </a:r>
            <a:r>
              <a:rPr lang="ru-RU" sz="1800" dirty="0" err="1" smtClean="0">
                <a:latin typeface="Times New Roman" pitchFamily="18" charset="0"/>
                <a:cs typeface="Times New Roman" pitchFamily="18" charset="0"/>
              </a:rPr>
              <a:t>непрограммным</a:t>
            </a:r>
            <a:r>
              <a:rPr lang="ru-RU" sz="1800" dirty="0" smtClean="0">
                <a:latin typeface="Times New Roman" pitchFamily="18" charset="0"/>
                <a:cs typeface="Times New Roman" pitchFamily="18" charset="0"/>
              </a:rPr>
              <a:t> направлениям расходов Бюджета муниципального образования «Город Воткинск» за 2018 год</a:t>
            </a:r>
            <a:r>
              <a:rPr lang="ru-RU" sz="2200" dirty="0" smtClean="0"/>
              <a:t/>
            </a:r>
            <a:br>
              <a:rPr lang="ru-RU" sz="2200" dirty="0" smtClean="0"/>
            </a:br>
            <a:endParaRPr lang="ru-RU" sz="22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2" y="1012371"/>
          <a:ext cx="9143998" cy="5845629"/>
        </p:xfrm>
        <a:graphic>
          <a:graphicData uri="http://schemas.openxmlformats.org/drawingml/2006/table">
            <a:tbl>
              <a:tblPr firstRow="1" bandRow="1">
                <a:tableStyleId>{5C22544A-7EE6-4342-B048-85BDC9FD1C3A}</a:tableStyleId>
              </a:tblPr>
              <a:tblGrid>
                <a:gridCol w="1285852"/>
                <a:gridCol w="1000132"/>
                <a:gridCol w="857256"/>
                <a:gridCol w="857256"/>
                <a:gridCol w="857256"/>
                <a:gridCol w="571504"/>
                <a:gridCol w="3714742"/>
              </a:tblGrid>
              <a:tr h="1149319">
                <a:tc>
                  <a:txBody>
                    <a:bodyPr/>
                    <a:lstStyle/>
                    <a:p>
                      <a:pPr algn="ctr">
                        <a:spcAft>
                          <a:spcPts val="0"/>
                        </a:spcAft>
                      </a:pPr>
                      <a:r>
                        <a:rPr lang="ru-RU" sz="1000" dirty="0">
                          <a:latin typeface="Times New Roman" pitchFamily="18" charset="0"/>
                          <a:ea typeface="Times New Roman"/>
                          <a:cs typeface="Times New Roman" pitchFamily="18" charset="0"/>
                        </a:rPr>
                        <a:t>Наименование показателя</a:t>
                      </a:r>
                      <a:endParaRPr lang="ru-RU" sz="1000" dirty="0">
                        <a:latin typeface="Times New Roman" pitchFamily="18" charset="0"/>
                        <a:ea typeface="Calibri"/>
                        <a:cs typeface="Times New Roman" pitchFamily="18" charset="0"/>
                      </a:endParaRPr>
                    </a:p>
                  </a:txBody>
                  <a:tcPr marL="68580" marR="68580" marT="0" marB="0" anchor="ctr"/>
                </a:tc>
                <a:tc>
                  <a:txBody>
                    <a:bodyPr/>
                    <a:lstStyle/>
                    <a:p>
                      <a:pPr algn="ctr">
                        <a:spcAft>
                          <a:spcPts val="0"/>
                        </a:spcAft>
                      </a:pPr>
                      <a:r>
                        <a:rPr lang="ru-RU" sz="1000" dirty="0" smtClean="0">
                          <a:latin typeface="Times New Roman" pitchFamily="18" charset="0"/>
                          <a:ea typeface="Times New Roman"/>
                          <a:cs typeface="Times New Roman" pitchFamily="18" charset="0"/>
                        </a:rPr>
                        <a:t>Целевая статья</a:t>
                      </a:r>
                      <a:endParaRPr lang="ru-RU" sz="1000" dirty="0">
                        <a:latin typeface="Times New Roman" pitchFamily="18" charset="0"/>
                        <a:ea typeface="Calibri"/>
                        <a:cs typeface="Times New Roman" pitchFamily="18" charset="0"/>
                      </a:endParaRPr>
                    </a:p>
                  </a:txBody>
                  <a:tcPr marL="68580" marR="68580" marT="0" marB="0" anchor="ctr"/>
                </a:tc>
                <a:tc>
                  <a:txBody>
                    <a:bodyPr/>
                    <a:lstStyle/>
                    <a:p>
                      <a:pPr algn="ctr">
                        <a:spcAft>
                          <a:spcPts val="0"/>
                        </a:spcAft>
                      </a:pPr>
                      <a:r>
                        <a:rPr lang="ru-RU" sz="1000" dirty="0" smtClean="0">
                          <a:latin typeface="Times New Roman" pitchFamily="18" charset="0"/>
                          <a:ea typeface="Times New Roman"/>
                          <a:cs typeface="Times New Roman" pitchFamily="18" charset="0"/>
                        </a:rPr>
                        <a:t>Утверждено  в бюджете</a:t>
                      </a:r>
                      <a:r>
                        <a:rPr lang="ru-RU" sz="1000" baseline="0" dirty="0" smtClean="0">
                          <a:latin typeface="Times New Roman" pitchFamily="18" charset="0"/>
                          <a:ea typeface="Times New Roman"/>
                          <a:cs typeface="Times New Roman" pitchFamily="18" charset="0"/>
                        </a:rPr>
                        <a:t> на 2018 год (первоначальная редакция)</a:t>
                      </a:r>
                      <a:r>
                        <a:rPr lang="ru-RU" sz="1000" dirty="0" smtClean="0">
                          <a:latin typeface="Times New Roman" pitchFamily="18" charset="0"/>
                          <a:ea typeface="Times New Roman"/>
                          <a:cs typeface="Times New Roman" pitchFamily="18" charset="0"/>
                        </a:rPr>
                        <a:t>  (тыс.руб.)</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Times New Roman"/>
                          <a:cs typeface="Times New Roman" pitchFamily="18" charset="0"/>
                        </a:rPr>
                        <a:t>Уточненный </a:t>
                      </a:r>
                      <a:r>
                        <a:rPr lang="ru-RU" sz="1000" dirty="0">
                          <a:latin typeface="Times New Roman" pitchFamily="18" charset="0"/>
                          <a:ea typeface="Times New Roman"/>
                          <a:cs typeface="Times New Roman" pitchFamily="18" charset="0"/>
                        </a:rPr>
                        <a:t>план  </a:t>
                      </a:r>
                      <a:endParaRPr lang="ru-RU" sz="1000" dirty="0">
                        <a:latin typeface="Times New Roman" pitchFamily="18" charset="0"/>
                        <a:ea typeface="Calibri"/>
                        <a:cs typeface="Times New Roman" pitchFamily="18" charset="0"/>
                      </a:endParaRPr>
                    </a:p>
                    <a:p>
                      <a:pPr algn="ctr">
                        <a:spcAft>
                          <a:spcPts val="0"/>
                        </a:spcAft>
                      </a:pPr>
                      <a:r>
                        <a:rPr lang="ru-RU" sz="1000" dirty="0">
                          <a:latin typeface="Times New Roman" pitchFamily="18" charset="0"/>
                          <a:ea typeface="Times New Roman"/>
                          <a:cs typeface="Times New Roman" pitchFamily="18" charset="0"/>
                        </a:rPr>
                        <a:t>(тыс. руб.)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Times New Roman"/>
                          <a:cs typeface="Times New Roman" pitchFamily="18" charset="0"/>
                        </a:rPr>
                        <a:t>Исполнено за</a:t>
                      </a:r>
                    </a:p>
                    <a:p>
                      <a:pPr algn="ctr">
                        <a:spcAft>
                          <a:spcPts val="0"/>
                        </a:spcAft>
                      </a:pPr>
                      <a:r>
                        <a:rPr lang="ru-RU" sz="1000" dirty="0" smtClean="0">
                          <a:latin typeface="Times New Roman" pitchFamily="18" charset="0"/>
                          <a:ea typeface="Times New Roman"/>
                          <a:cs typeface="Times New Roman" pitchFamily="18" charset="0"/>
                        </a:rPr>
                        <a:t>2018 год</a:t>
                      </a:r>
                      <a:endParaRPr lang="ru-RU" sz="1000" dirty="0" smtClean="0">
                        <a:latin typeface="Times New Roman" pitchFamily="18" charset="0"/>
                        <a:ea typeface="Calibri"/>
                        <a:cs typeface="Times New Roman" pitchFamily="18" charset="0"/>
                      </a:endParaRPr>
                    </a:p>
                    <a:p>
                      <a:pPr algn="ctr">
                        <a:spcAft>
                          <a:spcPts val="0"/>
                        </a:spcAft>
                      </a:pPr>
                      <a:r>
                        <a:rPr lang="ru-RU" sz="1000" dirty="0" smtClean="0">
                          <a:latin typeface="Times New Roman" pitchFamily="18" charset="0"/>
                          <a:ea typeface="Times New Roman"/>
                          <a:cs typeface="Times New Roman" pitchFamily="18" charset="0"/>
                        </a:rPr>
                        <a:t>(тыс. руб.)</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a:latin typeface="Times New Roman" pitchFamily="18" charset="0"/>
                          <a:ea typeface="Times New Roman"/>
                          <a:cs typeface="Times New Roman" pitchFamily="18" charset="0"/>
                        </a:rPr>
                        <a:t>% исполнения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Пояснения*</a:t>
                      </a:r>
                      <a:endParaRPr lang="ru-RU" sz="1000" dirty="0">
                        <a:latin typeface="Times New Roman" pitchFamily="18" charset="0"/>
                        <a:ea typeface="Calibri"/>
                        <a:cs typeface="Times New Roman" pitchFamily="18" charset="0"/>
                      </a:endParaRPr>
                    </a:p>
                  </a:txBody>
                  <a:tcPr marL="68580" marR="68580" marT="0" marB="0" anchor="ctr"/>
                </a:tc>
              </a:tr>
              <a:tr h="4696310">
                <a:tc>
                  <a:txBody>
                    <a:bodyPr/>
                    <a:lstStyle/>
                    <a:p>
                      <a:pPr algn="l" fontAlgn="b"/>
                      <a:r>
                        <a:rPr lang="ru-RU" sz="1200" b="0" i="0" u="none" strike="noStrike" dirty="0">
                          <a:solidFill>
                            <a:srgbClr val="000000"/>
                          </a:solidFill>
                          <a:latin typeface="Arial Cyr"/>
                          <a:cs typeface="Times New Roman" pitchFamily="18" charset="0"/>
                        </a:rPr>
                        <a:t>Программа «Развитие образования и воспитания»</a:t>
                      </a:r>
                    </a:p>
                  </a:txBody>
                  <a:tcPr marL="9525" marR="9525" marT="9525" marB="0"/>
                </a:tc>
                <a:tc>
                  <a:txBody>
                    <a:bodyPr/>
                    <a:lstStyle/>
                    <a:p>
                      <a:pPr algn="ctr" fontAlgn="b"/>
                      <a:r>
                        <a:rPr lang="ru-RU" sz="1200" b="0" i="0" u="none" strike="noStrike" dirty="0" smtClean="0">
                          <a:solidFill>
                            <a:srgbClr val="000000"/>
                          </a:solidFill>
                          <a:latin typeface="Arial Cyr"/>
                          <a:cs typeface="Times New Roman" pitchFamily="18" charset="0"/>
                        </a:rPr>
                        <a:t>0100000000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b"/>
                      <a:r>
                        <a:rPr lang="ru-RU" sz="1200" b="0" i="0" u="none" strike="noStrike" dirty="0" smtClean="0">
                          <a:solidFill>
                            <a:srgbClr val="000000"/>
                          </a:solidFill>
                          <a:latin typeface="Arial Cyr"/>
                          <a:cs typeface="Times New Roman" pitchFamily="18" charset="0"/>
                        </a:rPr>
                        <a:t>1</a:t>
                      </a:r>
                      <a:r>
                        <a:rPr lang="ru-RU" sz="1200" b="0" i="0" u="none" strike="noStrike" baseline="0" dirty="0" smtClean="0">
                          <a:solidFill>
                            <a:srgbClr val="000000"/>
                          </a:solidFill>
                          <a:latin typeface="Arial Cyr"/>
                          <a:cs typeface="Times New Roman" pitchFamily="18" charset="0"/>
                        </a:rPr>
                        <a:t> 070 190,7</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b"/>
                      <a:r>
                        <a:rPr lang="ru-RU" sz="1200" b="0" i="0" u="none" strike="noStrike" dirty="0" smtClean="0">
                          <a:solidFill>
                            <a:srgbClr val="000000"/>
                          </a:solidFill>
                          <a:latin typeface="Arial Cyr"/>
                          <a:cs typeface="Times New Roman" pitchFamily="18" charset="0"/>
                        </a:rPr>
                        <a:t>1 386 825,4</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b"/>
                      <a:r>
                        <a:rPr lang="ru-RU" sz="1200" b="0" i="0" u="none" strike="noStrike" dirty="0" smtClean="0">
                          <a:solidFill>
                            <a:srgbClr val="000000"/>
                          </a:solidFill>
                          <a:latin typeface="Arial Cyr"/>
                          <a:cs typeface="Times New Roman" pitchFamily="18" charset="0"/>
                        </a:rPr>
                        <a:t>1 348 792,8</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b"/>
                      <a:r>
                        <a:rPr lang="ru-RU" sz="1200" b="0" i="0" u="none" strike="noStrike" dirty="0" smtClean="0">
                          <a:latin typeface="Arial Cyr"/>
                          <a:cs typeface="Times New Roman" pitchFamily="18" charset="0"/>
                        </a:rPr>
                        <a:t>126,0</a:t>
                      </a:r>
                      <a:endParaRPr lang="ru-RU" sz="1200" b="0" i="0" u="none" strike="noStrike" dirty="0">
                        <a:latin typeface="Arial Cyr"/>
                        <a:cs typeface="Times New Roman" pitchFamily="18" charset="0"/>
                      </a:endParaRPr>
                    </a:p>
                  </a:txBody>
                  <a:tcPr marL="9525" marR="9525" marT="9525" marB="0"/>
                </a:tc>
                <a:tc>
                  <a:txBody>
                    <a:bodyPr/>
                    <a:lstStyle/>
                    <a:p>
                      <a:pPr algn="l" fontAlgn="b"/>
                      <a:r>
                        <a:rPr lang="ru-RU" sz="1000" b="0" i="0" u="none" strike="noStrike" dirty="0" smtClean="0">
                          <a:latin typeface="Arial Cyr"/>
                          <a:cs typeface="Times New Roman" pitchFamily="18" charset="0"/>
                        </a:rPr>
                        <a:t>Увеличение объема средств за счет дополнительных</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поступлений из бюджета Российской федерации и Удмуртской Республики, добровольных пожертвований от физических и юридических лиц: </a:t>
                      </a:r>
                    </a:p>
                    <a:p>
                      <a:pPr algn="l" fontAlgn="b"/>
                      <a:r>
                        <a:rPr lang="ru-RU" sz="1000" b="0" i="0" u="none" strike="noStrike" dirty="0" smtClean="0">
                          <a:latin typeface="Arial Cyr"/>
                          <a:cs typeface="Times New Roman" pitchFamily="18" charset="0"/>
                        </a:rPr>
                        <a:t>дотации</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на уплату налога  на имущество организаций; на подготовку муниципальных учреждений</a:t>
                      </a:r>
                      <a:r>
                        <a:rPr lang="ru-RU" sz="1000" b="0" i="0" u="none" strike="noStrike" baseline="0" dirty="0" smtClean="0">
                          <a:latin typeface="Arial Cyr"/>
                          <a:cs typeface="Times New Roman" pitchFamily="18" charset="0"/>
                        </a:rPr>
                        <a:t>  соц.сферы к отопительному сезону и новому  учебному году; реализации майских Указов Президента Российской Федерации по достижению «Дорожной карты»;</a:t>
                      </a:r>
                    </a:p>
                    <a:p>
                      <a:pPr algn="l" fontAlgn="b"/>
                      <a:r>
                        <a:rPr lang="ru-RU" sz="1000" b="0" i="0" u="none" strike="noStrike" baseline="0" dirty="0" smtClean="0">
                          <a:latin typeface="Arial Cyr"/>
                          <a:cs typeface="Times New Roman" pitchFamily="18" charset="0"/>
                        </a:rPr>
                        <a:t>субвенции - на выплату компенсации части платы, взимаемой с родителей (законных представителей) за присмотр и уход за детьми в муниципальных образовательных организациях, находящихся на территории Удмуртской Республики, реализующих образовательную программу дошкольного образования; на предоставление мер социальной поддержки по освобождению  родителей (законных представителей), если один или оба из которых являются инвалидами первой или второй группы и не имеют других доходов, кроме пенсии, от платы за присмотр и уход за детьми в муниципальных образовательных организациях, находящихся на территории Удмуртской Республики, реализующих образовательную программу дошкольного образования; на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 на социальную поддержку детей-сирот и детей, оставшихся без попечения родителей, обучающихся и воспитывающихся в муниципальных организациях для детей-сирот и детей, оставшихся без попечения родителей; </a:t>
                      </a:r>
                      <a:endParaRPr lang="ru-RU" sz="1000" b="0" i="0" u="none" strike="noStrike" dirty="0">
                        <a:latin typeface="Arial Cyr"/>
                        <a:cs typeface="Times New Roman" pitchFamily="18" charset="0"/>
                      </a:endParaRPr>
                    </a:p>
                  </a:txBody>
                  <a:tcPr marL="9525" marR="9525" marT="9525" marB="0"/>
                </a:tc>
              </a:tr>
            </a:tbl>
          </a:graphicData>
        </a:graphic>
      </p:graphicFrame>
      <p:pic>
        <p:nvPicPr>
          <p:cNvPr id="5" name="Picture 34" descr="gerb"/>
          <p:cNvPicPr>
            <a:picLocks noChangeAspect="1" noChangeArrowheads="1"/>
          </p:cNvPicPr>
          <p:nvPr/>
        </p:nvPicPr>
        <p:blipFill>
          <a:blip r:embed="rId2" cstate="print"/>
          <a:srcRect/>
          <a:stretch>
            <a:fillRect/>
          </a:stretch>
        </p:blipFill>
        <p:spPr bwMode="auto">
          <a:xfrm>
            <a:off x="1" y="0"/>
            <a:ext cx="357157" cy="71435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7" descr="C:\Documents and Settings\Администратор\Мои документы\Мои рисунки\н.в..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214290"/>
            <a:ext cx="8229600" cy="928694"/>
          </a:xfrm>
        </p:spPr>
        <p:txBody>
          <a:bodyPr>
            <a:normAutofit/>
          </a:bodyPr>
          <a:lstStyle/>
          <a:p>
            <a:r>
              <a:rPr lang="ru-RU" sz="2400" b="1" dirty="0" smtClean="0"/>
              <a:t>СОДЕРЖАНИЕ</a:t>
            </a:r>
            <a:r>
              <a:rPr lang="ru-RU" sz="2400" dirty="0" smtClean="0"/>
              <a:t/>
            </a:r>
            <a:br>
              <a:rPr lang="ru-RU" sz="2400" dirty="0" smtClean="0"/>
            </a:br>
            <a:endParaRPr lang="ru-RU" sz="2400" dirty="0"/>
          </a:p>
        </p:txBody>
      </p:sp>
      <p:graphicFrame>
        <p:nvGraphicFramePr>
          <p:cNvPr id="6" name="Таблица 5"/>
          <p:cNvGraphicFramePr>
            <a:graphicFrameLocks noGrp="1"/>
          </p:cNvGraphicFramePr>
          <p:nvPr/>
        </p:nvGraphicFramePr>
        <p:xfrm>
          <a:off x="642910" y="1071545"/>
          <a:ext cx="8072494" cy="5029200"/>
        </p:xfrm>
        <a:graphic>
          <a:graphicData uri="http://schemas.openxmlformats.org/drawingml/2006/table">
            <a:tbl>
              <a:tblPr firstRow="1" bandRow="1">
                <a:tableStyleId>{5C22544A-7EE6-4342-B048-85BDC9FD1C3A}</a:tableStyleId>
              </a:tblPr>
              <a:tblGrid>
                <a:gridCol w="6616420"/>
                <a:gridCol w="1456074"/>
              </a:tblGrid>
              <a:tr h="151446">
                <a:tc>
                  <a:txBody>
                    <a:bodyPr/>
                    <a:lstStyle/>
                    <a:p>
                      <a:r>
                        <a:rPr lang="ru-RU" sz="1800" b="0" dirty="0" smtClean="0">
                          <a:solidFill>
                            <a:schemeClr val="tx1"/>
                          </a:solidFill>
                        </a:rPr>
                        <a:t> </a:t>
                      </a:r>
                      <a:r>
                        <a:rPr lang="ru-RU" sz="1800" b="0" dirty="0" smtClean="0">
                          <a:solidFill>
                            <a:schemeClr val="tx1"/>
                          </a:solidFill>
                          <a:latin typeface="Arial" pitchFamily="34" charset="0"/>
                          <a:cs typeface="Arial" pitchFamily="34" charset="0"/>
                        </a:rPr>
                        <a:t>Глоссарий</a:t>
                      </a:r>
                      <a:endParaRPr lang="ru-RU" sz="1800" b="0" dirty="0">
                        <a:solidFill>
                          <a:schemeClr val="tx1"/>
                        </a:solidFill>
                        <a:latin typeface="Arial" pitchFamily="34" charset="0"/>
                        <a:cs typeface="Arial" pitchFamily="34" charset="0"/>
                      </a:endParaRPr>
                    </a:p>
                  </a:txBody>
                  <a:tcPr>
                    <a:noFill/>
                  </a:tcPr>
                </a:tc>
                <a:tc>
                  <a:txBody>
                    <a:bodyPr/>
                    <a:lstStyle/>
                    <a:p>
                      <a:pPr algn="ctr"/>
                      <a:r>
                        <a:rPr lang="ru-RU" sz="1800" b="0" dirty="0" smtClean="0">
                          <a:solidFill>
                            <a:schemeClr val="tx1"/>
                          </a:solidFill>
                        </a:rPr>
                        <a:t>3</a:t>
                      </a:r>
                      <a:endParaRPr lang="ru-RU" sz="1800" b="0" dirty="0">
                        <a:solidFill>
                          <a:schemeClr val="tx1"/>
                        </a:solidFill>
                      </a:endParaRPr>
                    </a:p>
                  </a:txBody>
                  <a:tcPr>
                    <a:noFill/>
                  </a:tcPr>
                </a:tc>
              </a:tr>
              <a:tr h="420058">
                <a:tc>
                  <a:txBody>
                    <a:bodyPr/>
                    <a:lstStyle/>
                    <a:p>
                      <a:r>
                        <a:rPr lang="ru-RU" sz="1800" b="0" dirty="0" smtClean="0">
                          <a:solidFill>
                            <a:schemeClr val="tx1"/>
                          </a:solidFill>
                          <a:latin typeface="Arial" pitchFamily="34" charset="0"/>
                          <a:cs typeface="Arial" pitchFamily="34" charset="0"/>
                        </a:rPr>
                        <a:t>Структура доходов бюджета города Воткинска </a:t>
                      </a:r>
                      <a:br>
                        <a:rPr lang="ru-RU" sz="1800" b="0" dirty="0" smtClean="0">
                          <a:solidFill>
                            <a:schemeClr val="tx1"/>
                          </a:solidFill>
                          <a:latin typeface="Arial" pitchFamily="34" charset="0"/>
                          <a:cs typeface="Arial" pitchFamily="34" charset="0"/>
                        </a:rPr>
                      </a:br>
                      <a:r>
                        <a:rPr lang="ru-RU" sz="1800" b="0" dirty="0" smtClean="0">
                          <a:solidFill>
                            <a:schemeClr val="tx1"/>
                          </a:solidFill>
                          <a:latin typeface="Arial" pitchFamily="34" charset="0"/>
                          <a:cs typeface="Arial" pitchFamily="34" charset="0"/>
                        </a:rPr>
                        <a:t>исполнение за 2018 год</a:t>
                      </a:r>
                      <a:endParaRPr lang="ru-RU" sz="1800" b="0" dirty="0">
                        <a:solidFill>
                          <a:schemeClr val="tx1"/>
                        </a:solidFill>
                      </a:endParaRPr>
                    </a:p>
                  </a:txBody>
                  <a:tcPr>
                    <a:noFill/>
                  </a:tcPr>
                </a:tc>
                <a:tc>
                  <a:txBody>
                    <a:bodyPr/>
                    <a:lstStyle/>
                    <a:p>
                      <a:pPr algn="ctr"/>
                      <a:r>
                        <a:rPr lang="ru-RU" sz="1800" b="0" dirty="0" smtClean="0">
                          <a:solidFill>
                            <a:schemeClr val="tx1"/>
                          </a:solidFill>
                        </a:rPr>
                        <a:t>6</a:t>
                      </a:r>
                      <a:endParaRPr lang="ru-RU" sz="1800" b="0" dirty="0">
                        <a:solidFill>
                          <a:schemeClr val="tx1"/>
                        </a:solidFill>
                      </a:endParaRPr>
                    </a:p>
                  </a:txBody>
                  <a:tcPr>
                    <a:noFill/>
                  </a:tcPr>
                </a:tc>
              </a:tr>
              <a:tr h="401964">
                <a:tc>
                  <a:txBody>
                    <a:bodyPr/>
                    <a:lstStyle/>
                    <a:p>
                      <a:r>
                        <a:rPr lang="ru-RU" sz="1800" dirty="0" smtClean="0">
                          <a:latin typeface="Arial" pitchFamily="34" charset="0"/>
                          <a:cs typeface="Arial" pitchFamily="34" charset="0"/>
                        </a:rPr>
                        <a:t>Общий объем доходов за 2018 год согласно классификации доходов бюджетов Российской Федерации </a:t>
                      </a:r>
                      <a:endParaRPr lang="ru-RU" sz="1800" dirty="0">
                        <a:latin typeface="Arial" pitchFamily="34" charset="0"/>
                        <a:cs typeface="Arial" pitchFamily="34" charset="0"/>
                      </a:endParaRPr>
                    </a:p>
                  </a:txBody>
                  <a:tcPr>
                    <a:noFill/>
                  </a:tcPr>
                </a:tc>
                <a:tc>
                  <a:txBody>
                    <a:bodyPr/>
                    <a:lstStyle/>
                    <a:p>
                      <a:pPr algn="ctr"/>
                      <a:r>
                        <a:rPr lang="ru-RU" sz="1800" b="0" dirty="0" smtClean="0">
                          <a:solidFill>
                            <a:schemeClr val="tx1"/>
                          </a:solidFill>
                        </a:rPr>
                        <a:t>7</a:t>
                      </a:r>
                      <a:endParaRPr lang="ru-RU" sz="1800" b="0" dirty="0">
                        <a:solidFill>
                          <a:schemeClr val="tx1"/>
                        </a:solidFill>
                      </a:endParaRPr>
                    </a:p>
                  </a:txBody>
                  <a:tcPr>
                    <a:noFill/>
                  </a:tcPr>
                </a:tc>
              </a:tr>
              <a:tr h="526746">
                <a:tc>
                  <a:txBody>
                    <a:bodyPr/>
                    <a:lstStyle/>
                    <a:p>
                      <a:r>
                        <a:rPr lang="ru-RU" sz="1800" dirty="0" smtClean="0">
                          <a:latin typeface="Arial" pitchFamily="34" charset="0"/>
                          <a:cs typeface="Arial" pitchFamily="34" charset="0"/>
                        </a:rPr>
                        <a:t>Структура</a:t>
                      </a:r>
                      <a:r>
                        <a:rPr lang="ru-RU" sz="1800" baseline="0" dirty="0" smtClean="0">
                          <a:latin typeface="Arial" pitchFamily="34" charset="0"/>
                          <a:cs typeface="Arial" pitchFamily="34" charset="0"/>
                        </a:rPr>
                        <a:t> расходов бюджета города Воткинска </a:t>
                      </a:r>
                    </a:p>
                    <a:p>
                      <a:r>
                        <a:rPr lang="ru-RU" sz="1800" baseline="0" dirty="0" smtClean="0">
                          <a:latin typeface="Arial" pitchFamily="34" charset="0"/>
                          <a:cs typeface="Arial" pitchFamily="34" charset="0"/>
                        </a:rPr>
                        <a:t>исполнение за 2018 год </a:t>
                      </a:r>
                      <a:endParaRPr lang="ru-RU" sz="1800" dirty="0">
                        <a:latin typeface="Arial" pitchFamily="34" charset="0"/>
                        <a:cs typeface="Arial" pitchFamily="34" charset="0"/>
                      </a:endParaRPr>
                    </a:p>
                  </a:txBody>
                  <a:tcPr>
                    <a:noFill/>
                  </a:tcPr>
                </a:tc>
                <a:tc>
                  <a:txBody>
                    <a:bodyPr/>
                    <a:lstStyle/>
                    <a:p>
                      <a:pPr algn="ctr"/>
                      <a:r>
                        <a:rPr lang="ru-RU" sz="1800" b="0" dirty="0" smtClean="0">
                          <a:solidFill>
                            <a:schemeClr val="tx1"/>
                          </a:solidFill>
                        </a:rPr>
                        <a:t>10</a:t>
                      </a:r>
                      <a:endParaRPr lang="ru-RU" sz="1800" b="0" dirty="0">
                        <a:solidFill>
                          <a:schemeClr val="tx1"/>
                        </a:solidFill>
                      </a:endParaRPr>
                    </a:p>
                  </a:txBody>
                  <a:tcPr>
                    <a:noFill/>
                  </a:tcPr>
                </a:tc>
              </a:tr>
              <a:tr h="723310">
                <a:tc>
                  <a:txBody>
                    <a:bodyPr/>
                    <a:lstStyle/>
                    <a:p>
                      <a:r>
                        <a:rPr lang="ru-RU" sz="1800" dirty="0" smtClean="0">
                          <a:latin typeface="Arial" pitchFamily="34" charset="0"/>
                          <a:cs typeface="Arial" pitchFamily="34" charset="0"/>
                        </a:rPr>
                        <a:t>Исполнение расходов по разделам и подразделам  классификации расходов  Бюджета муниципального образования  </a:t>
                      </a:r>
                      <a:br>
                        <a:rPr lang="ru-RU" sz="1800" dirty="0" smtClean="0">
                          <a:latin typeface="Arial" pitchFamily="34" charset="0"/>
                          <a:cs typeface="Arial" pitchFamily="34" charset="0"/>
                        </a:rPr>
                      </a:br>
                      <a:r>
                        <a:rPr lang="ru-RU" sz="1800" dirty="0" smtClean="0">
                          <a:latin typeface="Arial" pitchFamily="34" charset="0"/>
                          <a:cs typeface="Arial" pitchFamily="34" charset="0"/>
                        </a:rPr>
                        <a:t>«Город Воткинск» за 2018 год </a:t>
                      </a:r>
                      <a:endParaRPr lang="ru-RU" sz="1800" dirty="0">
                        <a:latin typeface="Arial" pitchFamily="34" charset="0"/>
                        <a:cs typeface="Arial" pitchFamily="34" charset="0"/>
                      </a:endParaRPr>
                    </a:p>
                  </a:txBody>
                  <a:tcPr>
                    <a:noFill/>
                  </a:tcPr>
                </a:tc>
                <a:tc>
                  <a:txBody>
                    <a:bodyPr/>
                    <a:lstStyle/>
                    <a:p>
                      <a:pPr algn="ctr"/>
                      <a:r>
                        <a:rPr lang="ru-RU" sz="1800" b="0" dirty="0" smtClean="0">
                          <a:solidFill>
                            <a:schemeClr val="tx1"/>
                          </a:solidFill>
                        </a:rPr>
                        <a:t>11</a:t>
                      </a:r>
                      <a:endParaRPr lang="ru-RU" sz="1800" b="0" dirty="0">
                        <a:solidFill>
                          <a:schemeClr val="tx1"/>
                        </a:solidFill>
                      </a:endParaRPr>
                    </a:p>
                  </a:txBody>
                  <a:tcPr>
                    <a:noFill/>
                  </a:tcPr>
                </a:tc>
              </a:tr>
              <a:tr h="723310">
                <a:tc>
                  <a:txBody>
                    <a:bodyPr/>
                    <a:lstStyle/>
                    <a:p>
                      <a:r>
                        <a:rPr lang="ru-RU" sz="1800" dirty="0" smtClean="0">
                          <a:latin typeface="Arial" pitchFamily="34" charset="0"/>
                          <a:cs typeface="Arial" pitchFamily="34" charset="0"/>
                        </a:rPr>
                        <a:t>Исполнение бюджетных ассигнований по муниципальным  программам и </a:t>
                      </a:r>
                      <a:r>
                        <a:rPr lang="ru-RU" sz="1800" dirty="0" err="1" smtClean="0">
                          <a:latin typeface="Arial" pitchFamily="34" charset="0"/>
                          <a:cs typeface="Arial" pitchFamily="34" charset="0"/>
                        </a:rPr>
                        <a:t>непрограммным</a:t>
                      </a:r>
                      <a:r>
                        <a:rPr lang="ru-RU" sz="1800" dirty="0" smtClean="0">
                          <a:latin typeface="Arial" pitchFamily="34" charset="0"/>
                          <a:cs typeface="Arial" pitchFamily="34" charset="0"/>
                        </a:rPr>
                        <a:t> направлениям расходов Бюджета муниципального образования «Город Воткинск» за 2018 год</a:t>
                      </a:r>
                      <a:endParaRPr lang="ru-RU" sz="1800" dirty="0">
                        <a:latin typeface="Arial" pitchFamily="34" charset="0"/>
                        <a:cs typeface="Arial" pitchFamily="34" charset="0"/>
                      </a:endParaRPr>
                    </a:p>
                  </a:txBody>
                  <a:tcPr>
                    <a:noFill/>
                  </a:tcPr>
                </a:tc>
                <a:tc>
                  <a:txBody>
                    <a:bodyPr/>
                    <a:lstStyle/>
                    <a:p>
                      <a:pPr algn="ctr"/>
                      <a:r>
                        <a:rPr lang="ru-RU" sz="1800" b="0" dirty="0" smtClean="0">
                          <a:solidFill>
                            <a:schemeClr val="tx1"/>
                          </a:solidFill>
                        </a:rPr>
                        <a:t>19</a:t>
                      </a:r>
                      <a:endParaRPr lang="ru-RU" sz="1800" b="0" dirty="0">
                        <a:solidFill>
                          <a:schemeClr val="tx1"/>
                        </a:solidFill>
                      </a:endParaRPr>
                    </a:p>
                  </a:txBody>
                  <a:tcPr>
                    <a:noFill/>
                  </a:tcPr>
                </a:tc>
              </a:tr>
              <a:tr h="322910">
                <a:tc>
                  <a:txBody>
                    <a:bodyPr/>
                    <a:lstStyle/>
                    <a:p>
                      <a:r>
                        <a:rPr lang="ru-RU" sz="1800" dirty="0" smtClean="0">
                          <a:latin typeface="Arial" pitchFamily="34" charset="0"/>
                          <a:cs typeface="Arial" pitchFamily="34" charset="0"/>
                        </a:rPr>
                        <a:t>Контактная информация</a:t>
                      </a:r>
                      <a:endParaRPr lang="ru-RU" sz="1800" dirty="0">
                        <a:latin typeface="Arial" pitchFamily="34" charset="0"/>
                        <a:cs typeface="Arial" pitchFamily="34" charset="0"/>
                      </a:endParaRPr>
                    </a:p>
                  </a:txBody>
                  <a:tcPr>
                    <a:noFill/>
                  </a:tcPr>
                </a:tc>
                <a:tc>
                  <a:txBody>
                    <a:bodyPr/>
                    <a:lstStyle/>
                    <a:p>
                      <a:pPr algn="ctr"/>
                      <a:r>
                        <a:rPr lang="ru-RU" sz="1800" dirty="0" smtClean="0">
                          <a:solidFill>
                            <a:schemeClr val="tx1"/>
                          </a:solidFill>
                        </a:rPr>
                        <a:t>25</a:t>
                      </a:r>
                      <a:endParaRPr lang="ru-RU" sz="1800" dirty="0">
                        <a:solidFill>
                          <a:schemeClr val="tx1"/>
                        </a:solidFill>
                      </a:endParaRPr>
                    </a:p>
                  </a:txBody>
                  <a:tcPr>
                    <a:noFill/>
                  </a:tcPr>
                </a:tc>
              </a:tr>
            </a:tbl>
          </a:graphicData>
        </a:graphic>
      </p:graphicFrame>
      <p:pic>
        <p:nvPicPr>
          <p:cNvPr id="5" name="Picture 34" descr="gerb"/>
          <p:cNvPicPr>
            <a:picLocks noChangeAspect="1" noChangeArrowheads="1"/>
          </p:cNvPicPr>
          <p:nvPr/>
        </p:nvPicPr>
        <p:blipFill>
          <a:blip r:embed="rId3"/>
          <a:srcRect/>
          <a:stretch>
            <a:fillRect/>
          </a:stretch>
        </p:blipFill>
        <p:spPr bwMode="auto">
          <a:xfrm>
            <a:off x="0" y="-285776"/>
            <a:ext cx="646113" cy="1182688"/>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одержимое 3"/>
          <p:cNvGraphicFramePr>
            <a:graphicFrameLocks/>
          </p:cNvGraphicFramePr>
          <p:nvPr/>
        </p:nvGraphicFramePr>
        <p:xfrm>
          <a:off x="0" y="0"/>
          <a:ext cx="9143998" cy="6991622"/>
        </p:xfrm>
        <a:graphic>
          <a:graphicData uri="http://schemas.openxmlformats.org/drawingml/2006/table">
            <a:tbl>
              <a:tblPr firstRow="1" bandRow="1">
                <a:tableStyleId>{5C22544A-7EE6-4342-B048-85BDC9FD1C3A}</a:tableStyleId>
              </a:tblPr>
              <a:tblGrid>
                <a:gridCol w="1714480"/>
                <a:gridCol w="928694"/>
                <a:gridCol w="857256"/>
                <a:gridCol w="642942"/>
                <a:gridCol w="714380"/>
                <a:gridCol w="571504"/>
                <a:gridCol w="3714742"/>
              </a:tblGrid>
              <a:tr h="1093722">
                <a:tc>
                  <a:txBody>
                    <a:bodyPr/>
                    <a:lstStyle/>
                    <a:p>
                      <a:pPr algn="ctr">
                        <a:spcAft>
                          <a:spcPts val="0"/>
                        </a:spcAft>
                      </a:pPr>
                      <a:endParaRPr lang="ru-RU" sz="1000" dirty="0" smtClean="0">
                        <a:latin typeface="Times New Roman" pitchFamily="18" charset="0"/>
                        <a:ea typeface="Times New Roman"/>
                        <a:cs typeface="Times New Roman" pitchFamily="18" charset="0"/>
                      </a:endParaRPr>
                    </a:p>
                    <a:p>
                      <a:pPr algn="ctr">
                        <a:spcAft>
                          <a:spcPts val="0"/>
                        </a:spcAft>
                      </a:pPr>
                      <a:endParaRPr lang="ru-RU" sz="1000" dirty="0" smtClean="0">
                        <a:latin typeface="Times New Roman" pitchFamily="18" charset="0"/>
                        <a:ea typeface="Times New Roman"/>
                        <a:cs typeface="Times New Roman" pitchFamily="18" charset="0"/>
                      </a:endParaRPr>
                    </a:p>
                    <a:p>
                      <a:pPr algn="ctr">
                        <a:spcAft>
                          <a:spcPts val="0"/>
                        </a:spcAft>
                      </a:pPr>
                      <a:endParaRPr lang="ru-RU" sz="1000" dirty="0" smtClean="0">
                        <a:latin typeface="Times New Roman" pitchFamily="18" charset="0"/>
                        <a:ea typeface="Times New Roman"/>
                        <a:cs typeface="Times New Roman" pitchFamily="18" charset="0"/>
                      </a:endParaRPr>
                    </a:p>
                    <a:p>
                      <a:pPr algn="ctr">
                        <a:spcAft>
                          <a:spcPts val="0"/>
                        </a:spcAft>
                      </a:pPr>
                      <a:r>
                        <a:rPr lang="ru-RU" sz="1000" dirty="0" smtClean="0">
                          <a:latin typeface="Times New Roman" pitchFamily="18" charset="0"/>
                          <a:ea typeface="Times New Roman"/>
                          <a:cs typeface="Times New Roman" pitchFamily="18" charset="0"/>
                        </a:rPr>
                        <a:t>Наименование </a:t>
                      </a:r>
                      <a:r>
                        <a:rPr lang="ru-RU" sz="1000" dirty="0">
                          <a:latin typeface="Times New Roman" pitchFamily="18" charset="0"/>
                          <a:ea typeface="Times New Roman"/>
                          <a:cs typeface="Times New Roman" pitchFamily="18" charset="0"/>
                        </a:rPr>
                        <a:t>показателя</a:t>
                      </a:r>
                      <a:endParaRPr lang="ru-RU" sz="1000" dirty="0">
                        <a:latin typeface="Times New Roman" pitchFamily="18" charset="0"/>
                        <a:ea typeface="Calibri"/>
                        <a:cs typeface="Times New Roman" pitchFamily="18" charset="0"/>
                      </a:endParaRPr>
                    </a:p>
                  </a:txBody>
                  <a:tcPr marL="68580" marR="68580" marT="0" marB="0" anchor="ctr"/>
                </a:tc>
                <a:tc>
                  <a:txBody>
                    <a:bodyPr/>
                    <a:lstStyle/>
                    <a:p>
                      <a:pPr algn="ctr">
                        <a:spcAft>
                          <a:spcPts val="0"/>
                        </a:spcAft>
                      </a:pPr>
                      <a:r>
                        <a:rPr lang="ru-RU" sz="1000" dirty="0" smtClean="0">
                          <a:latin typeface="Times New Roman" pitchFamily="18" charset="0"/>
                          <a:ea typeface="Times New Roman"/>
                          <a:cs typeface="Times New Roman" pitchFamily="18" charset="0"/>
                        </a:rPr>
                        <a:t>Целевая статья</a:t>
                      </a:r>
                      <a:endParaRPr lang="ru-RU" sz="1000" dirty="0">
                        <a:latin typeface="Times New Roman" pitchFamily="18" charset="0"/>
                        <a:ea typeface="Calibri"/>
                        <a:cs typeface="Times New Roman" pitchFamily="18" charset="0"/>
                      </a:endParaRPr>
                    </a:p>
                  </a:txBody>
                  <a:tcPr marL="68580" marR="68580" marT="0" marB="0" anchor="ctr"/>
                </a:tc>
                <a:tc>
                  <a:txBody>
                    <a:bodyPr/>
                    <a:lstStyle/>
                    <a:p>
                      <a:pPr algn="ctr">
                        <a:spcAft>
                          <a:spcPts val="0"/>
                        </a:spcAft>
                      </a:pPr>
                      <a:r>
                        <a:rPr lang="ru-RU" sz="1000" dirty="0" smtClean="0">
                          <a:latin typeface="Times New Roman" pitchFamily="18" charset="0"/>
                          <a:ea typeface="Times New Roman"/>
                          <a:cs typeface="Times New Roman" pitchFamily="18" charset="0"/>
                        </a:rPr>
                        <a:t>Утверждено  в бюджете</a:t>
                      </a:r>
                      <a:r>
                        <a:rPr lang="ru-RU" sz="1000" baseline="0" dirty="0" smtClean="0">
                          <a:latin typeface="Times New Roman" pitchFamily="18" charset="0"/>
                          <a:ea typeface="Times New Roman"/>
                          <a:cs typeface="Times New Roman" pitchFamily="18" charset="0"/>
                        </a:rPr>
                        <a:t> на 2018 год (первоначальная редакция)</a:t>
                      </a:r>
                      <a:r>
                        <a:rPr lang="ru-RU" sz="1000" dirty="0" smtClean="0">
                          <a:latin typeface="Times New Roman" pitchFamily="18" charset="0"/>
                          <a:ea typeface="Times New Roman"/>
                          <a:cs typeface="Times New Roman" pitchFamily="18" charset="0"/>
                        </a:rPr>
                        <a:t>  (тыс.руб.)</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Times New Roman"/>
                          <a:cs typeface="Times New Roman" pitchFamily="18" charset="0"/>
                        </a:rPr>
                        <a:t>Уточненный </a:t>
                      </a:r>
                      <a:r>
                        <a:rPr lang="ru-RU" sz="1000" dirty="0">
                          <a:latin typeface="Times New Roman" pitchFamily="18" charset="0"/>
                          <a:ea typeface="Times New Roman"/>
                          <a:cs typeface="Times New Roman" pitchFamily="18" charset="0"/>
                        </a:rPr>
                        <a:t>план  </a:t>
                      </a:r>
                      <a:endParaRPr lang="ru-RU" sz="1000" dirty="0">
                        <a:latin typeface="Times New Roman" pitchFamily="18" charset="0"/>
                        <a:ea typeface="Calibri"/>
                        <a:cs typeface="Times New Roman" pitchFamily="18" charset="0"/>
                      </a:endParaRPr>
                    </a:p>
                    <a:p>
                      <a:pPr algn="ctr">
                        <a:spcAft>
                          <a:spcPts val="0"/>
                        </a:spcAft>
                      </a:pPr>
                      <a:r>
                        <a:rPr lang="ru-RU" sz="1000" dirty="0">
                          <a:latin typeface="Times New Roman" pitchFamily="18" charset="0"/>
                          <a:ea typeface="Times New Roman"/>
                          <a:cs typeface="Times New Roman" pitchFamily="18" charset="0"/>
                        </a:rPr>
                        <a:t>(тыс. руб.)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Times New Roman"/>
                          <a:cs typeface="Times New Roman" pitchFamily="18" charset="0"/>
                        </a:rPr>
                        <a:t>Исполнено за</a:t>
                      </a:r>
                    </a:p>
                    <a:p>
                      <a:pPr algn="ctr">
                        <a:spcAft>
                          <a:spcPts val="0"/>
                        </a:spcAft>
                      </a:pPr>
                      <a:r>
                        <a:rPr lang="ru-RU" sz="1000" dirty="0" smtClean="0">
                          <a:latin typeface="Times New Roman" pitchFamily="18" charset="0"/>
                          <a:ea typeface="Times New Roman"/>
                          <a:cs typeface="Times New Roman" pitchFamily="18" charset="0"/>
                        </a:rPr>
                        <a:t>2018 год</a:t>
                      </a:r>
                      <a:endParaRPr lang="ru-RU" sz="1000" dirty="0" smtClean="0">
                        <a:latin typeface="Times New Roman" pitchFamily="18" charset="0"/>
                        <a:ea typeface="Calibri"/>
                        <a:cs typeface="Times New Roman" pitchFamily="18" charset="0"/>
                      </a:endParaRPr>
                    </a:p>
                    <a:p>
                      <a:pPr algn="ctr">
                        <a:spcAft>
                          <a:spcPts val="0"/>
                        </a:spcAft>
                      </a:pPr>
                      <a:r>
                        <a:rPr lang="ru-RU" sz="1000" dirty="0" smtClean="0">
                          <a:latin typeface="Times New Roman" pitchFamily="18" charset="0"/>
                          <a:ea typeface="Times New Roman"/>
                          <a:cs typeface="Times New Roman" pitchFamily="18" charset="0"/>
                        </a:rPr>
                        <a:t>(тыс. руб.)</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a:latin typeface="Times New Roman" pitchFamily="18" charset="0"/>
                          <a:ea typeface="Times New Roman"/>
                          <a:cs typeface="Times New Roman" pitchFamily="18" charset="0"/>
                        </a:rPr>
                        <a:t>% исполнения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Пояснения*</a:t>
                      </a:r>
                      <a:endParaRPr lang="ru-RU" sz="1000" dirty="0">
                        <a:latin typeface="Times New Roman" pitchFamily="18" charset="0"/>
                        <a:ea typeface="Calibri"/>
                        <a:cs typeface="Times New Roman" pitchFamily="18" charset="0"/>
                      </a:endParaRPr>
                    </a:p>
                  </a:txBody>
                  <a:tcPr marL="68580" marR="68580" marT="0" marB="0" anchor="ctr"/>
                </a:tc>
              </a:tr>
              <a:tr h="4447902">
                <a:tc>
                  <a:txBody>
                    <a:bodyPr/>
                    <a:lstStyle/>
                    <a:p>
                      <a:pPr algn="l" fontAlgn="b"/>
                      <a:r>
                        <a:rPr lang="ru-RU" sz="1200" b="0" i="0" u="none" strike="noStrike" dirty="0">
                          <a:solidFill>
                            <a:srgbClr val="000000"/>
                          </a:solidFill>
                          <a:latin typeface="Arial Cyr"/>
                          <a:cs typeface="Times New Roman" pitchFamily="18" charset="0"/>
                        </a:rPr>
                        <a:t>Программа «Развитие образования и воспитания»</a:t>
                      </a:r>
                    </a:p>
                  </a:txBody>
                  <a:tcPr marL="9525" marR="9525" marT="9525" marB="0"/>
                </a:tc>
                <a:tc>
                  <a:txBody>
                    <a:bodyPr/>
                    <a:lstStyle/>
                    <a:p>
                      <a:pPr algn="ctr" fontAlgn="b"/>
                      <a:r>
                        <a:rPr lang="ru-RU" sz="1200" b="0" i="0" u="none" strike="noStrike" dirty="0" smtClean="0">
                          <a:solidFill>
                            <a:srgbClr val="000000"/>
                          </a:solidFill>
                          <a:latin typeface="Arial Cyr"/>
                          <a:cs typeface="Times New Roman" pitchFamily="18" charset="0"/>
                        </a:rPr>
                        <a:t>0100000000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b"/>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b"/>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b"/>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b"/>
                      <a:endParaRPr lang="ru-RU" sz="1200" b="0" i="0" u="none" strike="noStrike" dirty="0">
                        <a:latin typeface="Arial Cyr"/>
                        <a:cs typeface="Times New Roman" pitchFamily="18" charset="0"/>
                      </a:endParaRPr>
                    </a:p>
                  </a:txBody>
                  <a:tcPr marL="9525" marR="9525" marT="9525" marB="0"/>
                </a:tc>
                <a:tc>
                  <a:txBody>
                    <a:bodyPr/>
                    <a:lstStyle/>
                    <a:p>
                      <a:pPr algn="l" fontAlgn="b"/>
                      <a:r>
                        <a:rPr lang="ru-RU" sz="1000" b="0" i="0" u="none" strike="noStrike" baseline="0" dirty="0" smtClean="0">
                          <a:latin typeface="Arial Cyr"/>
                          <a:cs typeface="Times New Roman" pitchFamily="18" charset="0"/>
                        </a:rPr>
                        <a:t>на обеспечение государственных гарантий реализации прав на получение общедоступного и бесплатного дошкольного, начального общего, основного общего, среднего общего образования в муниципальных образовательных организациях, обеспечение дополнительного образования детей в муниципальных общеобразовательных организациях; </a:t>
                      </a:r>
                    </a:p>
                    <a:p>
                      <a:pPr algn="l" fontAlgn="b"/>
                      <a:r>
                        <a:rPr lang="ru-RU" sz="1000" b="0" i="0" u="none" strike="noStrike" baseline="0" dirty="0" smtClean="0">
                          <a:latin typeface="Arial Cyr"/>
                          <a:cs typeface="Times New Roman" pitchFamily="18" charset="0"/>
                        </a:rPr>
                        <a:t>субсидии – на дополнительное профессиональное образование по профилю педагогической деятельности;  на организацию отдыха, оздоровления и занятости детей, подростков и молодежи в Удмуртской Республике; на реализацию мероприятий по присмотру и уходу за детьми-инвалидами, детьми-сиротами и детьми, оставшимися без попечения родителей, а также за детьми с туберкулезной интоксикацией, обучающимися в муниципальных образовательных организациях, находящихся на территории Удмуртской Республики, реализующих образовательную программу дошкольного образования; на расходы по созданию в субъектах Российской Федерации дополнительных мест для детей в возрасте от двух месяцев до трех лет в образовательных организациях, осуществляющих образовательную деятельность по образовательным программам дошкольного образования; на обеспечение деятельности подведомственных учреждений за счет средств бюджета Удмуртской Республики «Детское и школьное питание»; на мероприятия государственной программы Российской Федерации "Доступная среда" на 2011-2020 годы;</a:t>
                      </a:r>
                    </a:p>
                    <a:p>
                      <a:pPr algn="l" fontAlgn="b"/>
                      <a:r>
                        <a:rPr lang="ru-RU" sz="1000" b="0" i="0" u="none" strike="noStrike" baseline="0" dirty="0" smtClean="0">
                          <a:latin typeface="Arial Cyr"/>
                          <a:cs typeface="Times New Roman" pitchFamily="18" charset="0"/>
                        </a:rPr>
                        <a:t>перераспределение средств с целью обеспечения реализации наказов избирателей депутатов Воткинской городской Думы</a:t>
                      </a:r>
                      <a:endParaRPr lang="ru-RU" sz="1000" b="0" i="0" u="none" strike="noStrike" dirty="0">
                        <a:latin typeface="Arial Cyr"/>
                        <a:cs typeface="Times New Roman" pitchFamily="18" charset="0"/>
                      </a:endParaRPr>
                    </a:p>
                  </a:txBody>
                  <a:tcPr marL="9525" marR="9525" marT="9525" marB="0"/>
                </a:tc>
              </a:tr>
              <a:tr h="1316375">
                <a:tc>
                  <a:txBody>
                    <a:bodyPr/>
                    <a:lstStyle/>
                    <a:p>
                      <a:pPr algn="l" fontAlgn="t"/>
                      <a:r>
                        <a:rPr lang="ru-RU" sz="1200" b="0" i="0" u="none" strike="noStrike" dirty="0">
                          <a:solidFill>
                            <a:srgbClr val="000000"/>
                          </a:solidFill>
                          <a:latin typeface="Arial Cyr"/>
                          <a:cs typeface="Times New Roman" pitchFamily="18" charset="0"/>
                        </a:rPr>
                        <a:t>Программа «Сохранение здоровья и формирование здорового образа жизни населения»</a:t>
                      </a:r>
                    </a:p>
                  </a:txBody>
                  <a:tcPr marL="9525" marR="9525" marT="9525" marB="0"/>
                </a:tc>
                <a:tc>
                  <a:txBody>
                    <a:bodyPr/>
                    <a:lstStyle/>
                    <a:p>
                      <a:pPr algn="ctr" fontAlgn="t"/>
                      <a:r>
                        <a:rPr lang="ru-RU" sz="1200" b="0" i="0" u="none" strike="noStrike" dirty="0">
                          <a:solidFill>
                            <a:srgbClr val="000000"/>
                          </a:solidFill>
                          <a:latin typeface="Arial Cyr"/>
                          <a:cs typeface="Times New Roman" pitchFamily="18" charset="0"/>
                        </a:rPr>
                        <a:t>0200000000</a:t>
                      </a: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66 870,7</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69 596,5</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69 596,5</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latin typeface="Arial Cyr"/>
                          <a:cs typeface="Times New Roman" pitchFamily="18" charset="0"/>
                        </a:rPr>
                        <a:t>104,1</a:t>
                      </a:r>
                      <a:endParaRPr lang="ru-RU" sz="1200" b="0" i="0" u="none" strike="noStrike" dirty="0">
                        <a:latin typeface="Arial Cyr"/>
                        <a:cs typeface="Times New Roman" pitchFamily="18" charset="0"/>
                      </a:endParaRPr>
                    </a:p>
                  </a:txBody>
                  <a:tcPr marL="9525" marR="9525" marT="9525" marB="0"/>
                </a:tc>
                <a:tc>
                  <a:txBody>
                    <a:bodyPr/>
                    <a:lstStyle/>
                    <a:p>
                      <a:pPr algn="r" fontAlgn="t"/>
                      <a:endParaRPr lang="ru-RU" sz="1000" b="0" i="0" u="none" strike="noStrike" dirty="0">
                        <a:latin typeface="Arial Cyr"/>
                        <a:cs typeface="Times New Roman" pitchFamily="18" charset="0"/>
                      </a:endParaRPr>
                    </a:p>
                  </a:txBody>
                  <a:tcPr marL="9525" marR="9525" marT="9525" marB="0"/>
                </a:tc>
              </a:tr>
            </a:tbl>
          </a:graphicData>
        </a:graphic>
      </p:graphicFrame>
      <p:pic>
        <p:nvPicPr>
          <p:cNvPr id="3" name="Picture 34" descr="gerb"/>
          <p:cNvPicPr>
            <a:picLocks noChangeAspect="1" noChangeArrowheads="1"/>
          </p:cNvPicPr>
          <p:nvPr/>
        </p:nvPicPr>
        <p:blipFill>
          <a:blip r:embed="rId2" cstate="print"/>
          <a:srcRect/>
          <a:stretch>
            <a:fillRect/>
          </a:stretch>
        </p:blipFill>
        <p:spPr bwMode="auto">
          <a:xfrm>
            <a:off x="1" y="0"/>
            <a:ext cx="357157" cy="714356"/>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одержимое 3"/>
          <p:cNvGraphicFramePr>
            <a:graphicFrameLocks/>
          </p:cNvGraphicFramePr>
          <p:nvPr/>
        </p:nvGraphicFramePr>
        <p:xfrm>
          <a:off x="-31" y="0"/>
          <a:ext cx="9144030" cy="6868599"/>
        </p:xfrm>
        <a:graphic>
          <a:graphicData uri="http://schemas.openxmlformats.org/drawingml/2006/table">
            <a:tbl>
              <a:tblPr firstRow="1" bandRow="1">
                <a:tableStyleId>{5C22544A-7EE6-4342-B048-85BDC9FD1C3A}</a:tableStyleId>
              </a:tblPr>
              <a:tblGrid>
                <a:gridCol w="1285884"/>
                <a:gridCol w="1000132"/>
                <a:gridCol w="857256"/>
                <a:gridCol w="857256"/>
                <a:gridCol w="857256"/>
                <a:gridCol w="571504"/>
                <a:gridCol w="3714742"/>
              </a:tblGrid>
              <a:tr h="1031178">
                <a:tc>
                  <a:txBody>
                    <a:bodyPr/>
                    <a:lstStyle/>
                    <a:p>
                      <a:pPr algn="ctr">
                        <a:spcAft>
                          <a:spcPts val="0"/>
                        </a:spcAft>
                      </a:pPr>
                      <a:r>
                        <a:rPr lang="ru-RU" sz="1000" dirty="0">
                          <a:latin typeface="Times New Roman" pitchFamily="18" charset="0"/>
                          <a:ea typeface="Times New Roman"/>
                          <a:cs typeface="Times New Roman" pitchFamily="18" charset="0"/>
                        </a:rPr>
                        <a:t>Наименование показателя</a:t>
                      </a:r>
                      <a:endParaRPr lang="ru-RU" sz="1000" dirty="0">
                        <a:latin typeface="Times New Roman" pitchFamily="18" charset="0"/>
                        <a:ea typeface="Calibri"/>
                        <a:cs typeface="Times New Roman" pitchFamily="18" charset="0"/>
                      </a:endParaRPr>
                    </a:p>
                  </a:txBody>
                  <a:tcPr marL="68580" marR="68580" marT="0" marB="0" anchor="ctr"/>
                </a:tc>
                <a:tc>
                  <a:txBody>
                    <a:bodyPr/>
                    <a:lstStyle/>
                    <a:p>
                      <a:pPr algn="ctr">
                        <a:spcAft>
                          <a:spcPts val="0"/>
                        </a:spcAft>
                      </a:pPr>
                      <a:r>
                        <a:rPr lang="ru-RU" sz="1000" dirty="0" smtClean="0">
                          <a:latin typeface="Times New Roman" pitchFamily="18" charset="0"/>
                          <a:ea typeface="Times New Roman"/>
                          <a:cs typeface="Times New Roman" pitchFamily="18" charset="0"/>
                        </a:rPr>
                        <a:t>Целевая статья</a:t>
                      </a:r>
                      <a:endParaRPr lang="ru-RU" sz="1000" dirty="0">
                        <a:latin typeface="Times New Roman" pitchFamily="18" charset="0"/>
                        <a:ea typeface="Calibri"/>
                        <a:cs typeface="Times New Roman" pitchFamily="18" charset="0"/>
                      </a:endParaRPr>
                    </a:p>
                  </a:txBody>
                  <a:tcPr marL="68580" marR="68580" marT="0" marB="0" anchor="ctr"/>
                </a:tc>
                <a:tc>
                  <a:txBody>
                    <a:bodyPr/>
                    <a:lstStyle/>
                    <a:p>
                      <a:pPr algn="ctr">
                        <a:spcAft>
                          <a:spcPts val="0"/>
                        </a:spcAft>
                      </a:pPr>
                      <a:r>
                        <a:rPr lang="ru-RU" sz="1000" dirty="0" smtClean="0">
                          <a:latin typeface="Times New Roman" pitchFamily="18" charset="0"/>
                          <a:ea typeface="Times New Roman"/>
                          <a:cs typeface="Times New Roman" pitchFamily="18" charset="0"/>
                        </a:rPr>
                        <a:t>Утверждено  в бюджете</a:t>
                      </a:r>
                      <a:r>
                        <a:rPr lang="ru-RU" sz="1000" baseline="0" dirty="0" smtClean="0">
                          <a:latin typeface="Times New Roman" pitchFamily="18" charset="0"/>
                          <a:ea typeface="Times New Roman"/>
                          <a:cs typeface="Times New Roman" pitchFamily="18" charset="0"/>
                        </a:rPr>
                        <a:t> на 2018 год (первоначальная редакция)</a:t>
                      </a:r>
                      <a:r>
                        <a:rPr lang="ru-RU" sz="1000" dirty="0" smtClean="0">
                          <a:latin typeface="Times New Roman" pitchFamily="18" charset="0"/>
                          <a:ea typeface="Times New Roman"/>
                          <a:cs typeface="Times New Roman" pitchFamily="18" charset="0"/>
                        </a:rPr>
                        <a:t>  (тыс.руб.)</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Times New Roman"/>
                          <a:cs typeface="Times New Roman" pitchFamily="18" charset="0"/>
                        </a:rPr>
                        <a:t>Уточненный </a:t>
                      </a:r>
                      <a:r>
                        <a:rPr lang="ru-RU" sz="1000" dirty="0">
                          <a:latin typeface="Times New Roman" pitchFamily="18" charset="0"/>
                          <a:ea typeface="Times New Roman"/>
                          <a:cs typeface="Times New Roman" pitchFamily="18" charset="0"/>
                        </a:rPr>
                        <a:t>план  </a:t>
                      </a:r>
                      <a:endParaRPr lang="ru-RU" sz="1000" dirty="0">
                        <a:latin typeface="Times New Roman" pitchFamily="18" charset="0"/>
                        <a:ea typeface="Calibri"/>
                        <a:cs typeface="Times New Roman" pitchFamily="18" charset="0"/>
                      </a:endParaRPr>
                    </a:p>
                    <a:p>
                      <a:pPr algn="ctr">
                        <a:spcAft>
                          <a:spcPts val="0"/>
                        </a:spcAft>
                      </a:pPr>
                      <a:r>
                        <a:rPr lang="ru-RU" sz="1000" dirty="0">
                          <a:latin typeface="Times New Roman" pitchFamily="18" charset="0"/>
                          <a:ea typeface="Times New Roman"/>
                          <a:cs typeface="Times New Roman" pitchFamily="18" charset="0"/>
                        </a:rPr>
                        <a:t>(тыс. руб.)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Times New Roman"/>
                          <a:cs typeface="Times New Roman" pitchFamily="18" charset="0"/>
                        </a:rPr>
                        <a:t>Исполнено за</a:t>
                      </a:r>
                    </a:p>
                    <a:p>
                      <a:pPr algn="ctr">
                        <a:spcAft>
                          <a:spcPts val="0"/>
                        </a:spcAft>
                      </a:pPr>
                      <a:r>
                        <a:rPr lang="ru-RU" sz="1000" dirty="0" smtClean="0">
                          <a:latin typeface="Times New Roman" pitchFamily="18" charset="0"/>
                          <a:ea typeface="Times New Roman"/>
                          <a:cs typeface="Times New Roman" pitchFamily="18" charset="0"/>
                        </a:rPr>
                        <a:t>2018 год</a:t>
                      </a:r>
                      <a:endParaRPr lang="ru-RU" sz="1000" dirty="0" smtClean="0">
                        <a:latin typeface="Times New Roman" pitchFamily="18" charset="0"/>
                        <a:ea typeface="Calibri"/>
                        <a:cs typeface="Times New Roman" pitchFamily="18" charset="0"/>
                      </a:endParaRPr>
                    </a:p>
                    <a:p>
                      <a:pPr algn="ctr">
                        <a:spcAft>
                          <a:spcPts val="0"/>
                        </a:spcAft>
                      </a:pPr>
                      <a:r>
                        <a:rPr lang="ru-RU" sz="1000" dirty="0" smtClean="0">
                          <a:latin typeface="Times New Roman" pitchFamily="18" charset="0"/>
                          <a:ea typeface="Times New Roman"/>
                          <a:cs typeface="Times New Roman" pitchFamily="18" charset="0"/>
                        </a:rPr>
                        <a:t>(тыс. руб.)</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a:latin typeface="Times New Roman" pitchFamily="18" charset="0"/>
                          <a:ea typeface="Times New Roman"/>
                          <a:cs typeface="Times New Roman" pitchFamily="18" charset="0"/>
                        </a:rPr>
                        <a:t>% исполнения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Пояснения*</a:t>
                      </a:r>
                      <a:endParaRPr lang="ru-RU" sz="1000" dirty="0">
                        <a:latin typeface="Times New Roman" pitchFamily="18" charset="0"/>
                        <a:ea typeface="Calibri"/>
                        <a:cs typeface="Times New Roman" pitchFamily="18" charset="0"/>
                      </a:endParaRPr>
                    </a:p>
                  </a:txBody>
                  <a:tcPr marL="68580" marR="68580" marT="0" marB="0" anchor="ctr"/>
                </a:tc>
              </a:tr>
              <a:tr h="1521259">
                <a:tc>
                  <a:txBody>
                    <a:bodyPr/>
                    <a:lstStyle/>
                    <a:p>
                      <a:pPr algn="l" fontAlgn="t"/>
                      <a:r>
                        <a:rPr lang="ru-RU" sz="1200" b="0" i="0" u="none" strike="noStrike" dirty="0" smtClean="0">
                          <a:solidFill>
                            <a:srgbClr val="000000"/>
                          </a:solidFill>
                          <a:latin typeface="Arial Cyr"/>
                          <a:cs typeface="Times New Roman" pitchFamily="18" charset="0"/>
                        </a:rPr>
                        <a:t>Программа «Развитие культуры»</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ctr" fontAlgn="t"/>
                      <a:r>
                        <a:rPr lang="ru-RU" sz="1200" b="0" i="0" u="none" strike="noStrike" dirty="0" smtClean="0">
                          <a:solidFill>
                            <a:srgbClr val="000000"/>
                          </a:solidFill>
                          <a:latin typeface="Arial Cyr"/>
                          <a:cs typeface="Times New Roman" pitchFamily="18" charset="0"/>
                        </a:rPr>
                        <a:t>0300000000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129 290,4</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146 766,6</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146 766,6</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latin typeface="Arial Cyr"/>
                          <a:cs typeface="Times New Roman" pitchFamily="18" charset="0"/>
                        </a:rPr>
                        <a:t>113,5</a:t>
                      </a:r>
                      <a:endParaRPr lang="ru-RU" sz="1200" b="0" i="0" u="none" strike="noStrike" dirty="0">
                        <a:latin typeface="Arial Cyr"/>
                        <a:cs typeface="Times New Roman" pitchFamily="18" charset="0"/>
                      </a:endParaRPr>
                    </a:p>
                  </a:txBody>
                  <a:tcPr marL="9525" marR="9525" marT="9525" marB="0"/>
                </a:tc>
                <a:tc>
                  <a:txBody>
                    <a:bodyPr/>
                    <a:lstStyle/>
                    <a:p>
                      <a:pPr algn="l" fontAlgn="b"/>
                      <a:r>
                        <a:rPr lang="ru-RU" sz="1000" b="0" i="0" u="none" strike="noStrike" dirty="0" smtClean="0">
                          <a:latin typeface="Arial Cyr"/>
                          <a:cs typeface="Times New Roman" pitchFamily="18" charset="0"/>
                        </a:rPr>
                        <a:t>Увеличение объема средств за счет дополнительных</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поступлений из бюджета Российской федерации и Удмуртской Республики, добровольных пожертвований от физических и юридических лиц: </a:t>
                      </a:r>
                    </a:p>
                    <a:p>
                      <a:pPr algn="l" fontAlgn="b"/>
                      <a:r>
                        <a:rPr lang="ru-RU" sz="1000" b="0" i="0" u="none" strike="noStrike" dirty="0" smtClean="0">
                          <a:latin typeface="Arial Cyr"/>
                          <a:cs typeface="Times New Roman" pitchFamily="18" charset="0"/>
                        </a:rPr>
                        <a:t>дотации</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на уплату налога  на имущество организаций;</a:t>
                      </a:r>
                    </a:p>
                    <a:p>
                      <a:pPr algn="l" fontAlgn="b"/>
                      <a:r>
                        <a:rPr lang="ru-RU" sz="1000" b="0" i="0" u="none" strike="noStrike" dirty="0" smtClean="0">
                          <a:latin typeface="Arial Cyr"/>
                          <a:cs typeface="Times New Roman" pitchFamily="18" charset="0"/>
                        </a:rPr>
                        <a:t>субсидии – на комплектование книжных фондов библиотек муниципальных образований;</a:t>
                      </a:r>
                    </a:p>
                    <a:p>
                      <a:pPr algn="l" fontAlgn="b"/>
                      <a:r>
                        <a:rPr lang="ru-RU" sz="1000" b="0" i="0" u="none" strike="noStrike" dirty="0" smtClean="0">
                          <a:latin typeface="Arial Cyr"/>
                          <a:cs typeface="Times New Roman" pitchFamily="18" charset="0"/>
                        </a:rPr>
                        <a:t>перераспределение средств бюджета на ремонт крыши «ДК</a:t>
                      </a:r>
                      <a:r>
                        <a:rPr lang="ru-RU" sz="1000" b="0" i="0" u="none" strike="noStrike" baseline="0" dirty="0" smtClean="0">
                          <a:latin typeface="Arial Cyr"/>
                          <a:cs typeface="Times New Roman" pitchFamily="18" charset="0"/>
                        </a:rPr>
                        <a:t> на Кирова», на проведение городских праздников и мероприятий.</a:t>
                      </a:r>
                      <a:endParaRPr lang="ru-RU" sz="1000" b="0" i="0" u="none" strike="noStrike" dirty="0" smtClean="0">
                        <a:latin typeface="Arial Cyr"/>
                        <a:cs typeface="Times New Roman" pitchFamily="18" charset="0"/>
                      </a:endParaRPr>
                    </a:p>
                  </a:txBody>
                  <a:tcPr marL="9525" marR="9525" marT="9525" marB="0"/>
                </a:tc>
              </a:tr>
              <a:tr h="2471749">
                <a:tc>
                  <a:txBody>
                    <a:bodyPr/>
                    <a:lstStyle/>
                    <a:p>
                      <a:pPr algn="l" fontAlgn="t"/>
                      <a:r>
                        <a:rPr lang="ru-RU" sz="1200" b="0" i="0" u="none" strike="noStrike" dirty="0" smtClean="0">
                          <a:solidFill>
                            <a:srgbClr val="000000"/>
                          </a:solidFill>
                          <a:latin typeface="Arial Cyr"/>
                          <a:cs typeface="Times New Roman" pitchFamily="18" charset="0"/>
                        </a:rPr>
                        <a:t>Программа «Социальная поддержка населения»</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ctr" fontAlgn="t"/>
                      <a:r>
                        <a:rPr lang="ru-RU" sz="1200" b="0" i="0" u="none" strike="noStrike" dirty="0" smtClean="0">
                          <a:solidFill>
                            <a:srgbClr val="000000"/>
                          </a:solidFill>
                          <a:latin typeface="Arial Cyr"/>
                          <a:cs typeface="Times New Roman" pitchFamily="18" charset="0"/>
                        </a:rPr>
                        <a:t>0400000000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43 551,4</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38 392,8</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37 588,6</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latin typeface="Arial Cyr"/>
                          <a:cs typeface="Times New Roman" pitchFamily="18" charset="0"/>
                        </a:rPr>
                        <a:t>86,3</a:t>
                      </a:r>
                      <a:endParaRPr lang="ru-RU" sz="1200" b="0" i="0" u="none" strike="noStrike" dirty="0">
                        <a:latin typeface="Arial Cyr"/>
                        <a:cs typeface="Times New Roman" pitchFamily="18" charset="0"/>
                      </a:endParaRPr>
                    </a:p>
                  </a:txBody>
                  <a:tcPr marL="9525" marR="9525" marT="9525" marB="0"/>
                </a:tc>
                <a:tc>
                  <a:txBody>
                    <a:bodyPr/>
                    <a:lstStyle/>
                    <a:p>
                      <a:pPr algn="l" fontAlgn="t"/>
                      <a:r>
                        <a:rPr lang="ru-RU" sz="1000" b="0" i="0" u="none" strike="noStrike" dirty="0" smtClean="0">
                          <a:latin typeface="Arial Cyr"/>
                          <a:cs typeface="Times New Roman" pitchFamily="18" charset="0"/>
                        </a:rPr>
                        <a:t>Уменьшение объема средств  субвенций:</a:t>
                      </a:r>
                    </a:p>
                    <a:p>
                      <a:pPr algn="l" fontAlgn="t"/>
                      <a:r>
                        <a:rPr lang="ru-RU" sz="1000" b="0" i="0" u="none" strike="noStrike" baseline="0" dirty="0" smtClean="0">
                          <a:latin typeface="Arial Cyr"/>
                          <a:cs typeface="Times New Roman" pitchFamily="18" charset="0"/>
                        </a:rPr>
                        <a:t> на предоставление мер социальной поддержки многодетным семьям (проезд, питание, предоставление льгот по оплате ЖКХ</a:t>
                      </a:r>
                      <a:r>
                        <a:rPr lang="ru-RU" sz="1000" b="0" i="0" u="none" strike="noStrike" baseline="0" dirty="0" smtClean="0">
                          <a:latin typeface="Arial Cyr"/>
                          <a:cs typeface="Times New Roman" pitchFamily="18" charset="0"/>
                        </a:rPr>
                        <a:t>) (носит заявительный характер); </a:t>
                      </a:r>
                      <a:endParaRPr lang="ru-RU" sz="1000" b="0" i="0" u="none" strike="noStrike" baseline="0" dirty="0" smtClean="0">
                        <a:latin typeface="Arial Cyr"/>
                        <a:cs typeface="Times New Roman" pitchFamily="18" charset="0"/>
                      </a:endParaRPr>
                    </a:p>
                    <a:p>
                      <a:pPr algn="l" fontAlgn="t"/>
                      <a:r>
                        <a:rPr lang="ru-RU" sz="1000" b="0" i="0" u="none" strike="noStrike" baseline="0" dirty="0" smtClean="0">
                          <a:latin typeface="Arial Cyr"/>
                          <a:cs typeface="Times New Roman" pitchFamily="18" charset="0"/>
                        </a:rPr>
                        <a:t>на назначение и выплату единовременного пособия при передаче ребенка на воспитание в </a:t>
                      </a:r>
                      <a:r>
                        <a:rPr lang="ru-RU" sz="1000" b="0" i="0" u="none" strike="noStrike" baseline="0" dirty="0" smtClean="0">
                          <a:latin typeface="Arial Cyr"/>
                          <a:cs typeface="Times New Roman" pitchFamily="18" charset="0"/>
                        </a:rPr>
                        <a:t>семью (носит заявительный характер); </a:t>
                      </a:r>
                      <a:endParaRPr lang="ru-RU" sz="1000" b="0" i="0" u="none" strike="noStrike" baseline="0" dirty="0" smtClean="0">
                        <a:latin typeface="Arial Cyr"/>
                        <a:cs typeface="Times New Roman" pitchFamily="18" charset="0"/>
                      </a:endParaRPr>
                    </a:p>
                    <a:p>
                      <a:pPr algn="l" fontAlgn="t"/>
                      <a:r>
                        <a:rPr lang="ru-RU" sz="1000" b="0" i="0" u="none" strike="noStrike" baseline="0" dirty="0" smtClean="0">
                          <a:latin typeface="Arial Cyr"/>
                          <a:cs typeface="Times New Roman" pitchFamily="18" charset="0"/>
                        </a:rPr>
                        <a:t>на выплату денежных средств на содержание детей, находящихся под опекой (попечительством</a:t>
                      </a:r>
                      <a:r>
                        <a:rPr lang="ru-RU" sz="1000" b="0" i="0" u="none" strike="noStrike" baseline="0" dirty="0" smtClean="0">
                          <a:latin typeface="Arial Cyr"/>
                          <a:cs typeface="Times New Roman" pitchFamily="18" charset="0"/>
                        </a:rPr>
                        <a:t>) (носит заявительный характер); ;</a:t>
                      </a:r>
                      <a:endParaRPr lang="ru-RU" sz="1000" b="0" i="0" u="none" strike="noStrike" baseline="0" dirty="0" smtClean="0">
                        <a:latin typeface="Arial Cyr"/>
                        <a:cs typeface="Times New Roman" pitchFamily="18" charset="0"/>
                      </a:endParaRPr>
                    </a:p>
                    <a:p>
                      <a:pPr algn="l" fontAlgn="t"/>
                      <a:r>
                        <a:rPr lang="ru-RU" sz="1000" b="0" i="0" u="none" strike="noStrike" dirty="0" smtClean="0">
                          <a:latin typeface="Arial Cyr"/>
                          <a:cs typeface="Times New Roman" pitchFamily="18" charset="0"/>
                        </a:rPr>
                        <a:t>на обеспечение жильем отдельных категорий граждан, установленных Федеральными законами от 12 января 1995 года  №5-ФЗ "О ветеранах", в соответствии с Указом Президента Российской Федерации от 07 мая 2008 года №714 "Об обеспечении жильем ветеранов ВОВ 1941-1945 </a:t>
                      </a:r>
                      <a:r>
                        <a:rPr lang="ru-RU" sz="1000" b="0" i="0" u="none" strike="noStrike" dirty="0" err="1" smtClean="0">
                          <a:latin typeface="Arial Cyr"/>
                          <a:cs typeface="Times New Roman" pitchFamily="18" charset="0"/>
                        </a:rPr>
                        <a:t>гг</a:t>
                      </a:r>
                      <a:r>
                        <a:rPr lang="ru-RU" sz="1000" b="0" i="0" u="none" strike="noStrike" dirty="0" smtClean="0">
                          <a:latin typeface="Arial Cyr"/>
                          <a:cs typeface="Times New Roman" pitchFamily="18" charset="0"/>
                        </a:rPr>
                        <a:t>" (передача полномочий в субъект РФ)</a:t>
                      </a:r>
                      <a:endParaRPr lang="ru-RU" sz="1000" b="0" i="0" u="none" strike="noStrike" dirty="0">
                        <a:latin typeface="Arial Cyr"/>
                        <a:cs typeface="Times New Roman" pitchFamily="18" charset="0"/>
                      </a:endParaRPr>
                    </a:p>
                  </a:txBody>
                  <a:tcPr marL="9525" marR="9525" marT="9525" marB="0"/>
                </a:tc>
              </a:tr>
              <a:tr h="1121170">
                <a:tc>
                  <a:txBody>
                    <a:bodyPr/>
                    <a:lstStyle/>
                    <a:p>
                      <a:pPr algn="l" fontAlgn="t"/>
                      <a:r>
                        <a:rPr lang="ru-RU" sz="1200" b="0" i="0" u="none" strike="noStrike" dirty="0" smtClean="0">
                          <a:solidFill>
                            <a:srgbClr val="000000"/>
                          </a:solidFill>
                          <a:latin typeface="Arial Cyr"/>
                          <a:cs typeface="Times New Roman" pitchFamily="18" charset="0"/>
                        </a:rPr>
                        <a:t>Программа «Создание условий для устойчивого экономического развития»</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ctr" fontAlgn="t"/>
                      <a:r>
                        <a:rPr lang="ru-RU" sz="1200" b="0" i="0" u="none" strike="noStrike" dirty="0" smtClean="0">
                          <a:solidFill>
                            <a:srgbClr val="000000"/>
                          </a:solidFill>
                          <a:latin typeface="Arial Cyr"/>
                          <a:cs typeface="Times New Roman" pitchFamily="18" charset="0"/>
                        </a:rPr>
                        <a:t>0500000000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70,0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9,3</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9,3</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latin typeface="Arial Cyr"/>
                          <a:cs typeface="Times New Roman" pitchFamily="18" charset="0"/>
                        </a:rPr>
                        <a:t>13,3</a:t>
                      </a:r>
                      <a:endParaRPr lang="ru-RU" sz="1200" b="0" i="0" u="none" strike="noStrike" dirty="0">
                        <a:latin typeface="Arial Cyr"/>
                        <a:cs typeface="Times New Roman" pitchFamily="18" charset="0"/>
                      </a:endParaRPr>
                    </a:p>
                  </a:txBody>
                  <a:tcPr marL="9525" marR="9525" marT="9525" marB="0"/>
                </a:tc>
                <a:tc>
                  <a:txBody>
                    <a:bodyPr/>
                    <a:lstStyle/>
                    <a:p>
                      <a:pPr algn="l" fontAlgn="t"/>
                      <a:r>
                        <a:rPr lang="ru-RU" sz="1000" b="0" i="0" u="none" strike="noStrike" dirty="0" smtClean="0">
                          <a:latin typeface="Arial Cyr"/>
                          <a:cs typeface="Times New Roman" pitchFamily="18" charset="0"/>
                        </a:rPr>
                        <a:t>Корректировка расходов по программе</a:t>
                      </a:r>
                      <a:endParaRPr lang="ru-RU" sz="1000" b="0" i="0" u="none" strike="noStrike" dirty="0">
                        <a:latin typeface="Arial Cyr"/>
                        <a:cs typeface="Times New Roman" pitchFamily="18" charset="0"/>
                      </a:endParaRPr>
                    </a:p>
                  </a:txBody>
                  <a:tcPr marL="9525" marR="9525" marT="9525" marB="0"/>
                </a:tc>
              </a:tr>
              <a:tr h="675355">
                <a:tc>
                  <a:txBody>
                    <a:bodyPr/>
                    <a:lstStyle/>
                    <a:p>
                      <a:pPr algn="l" fontAlgn="t"/>
                      <a:r>
                        <a:rPr lang="ru-RU" sz="1200" b="0" i="0" u="none" strike="noStrike" dirty="0" smtClean="0">
                          <a:solidFill>
                            <a:srgbClr val="000000"/>
                          </a:solidFill>
                          <a:latin typeface="Arial Cyr"/>
                          <a:cs typeface="Times New Roman" pitchFamily="18" charset="0"/>
                        </a:rPr>
                        <a:t>Программа</a:t>
                      </a:r>
                      <a:r>
                        <a:rPr lang="ru-RU" sz="1200" b="0" i="0" u="none" strike="noStrike" baseline="0" dirty="0" smtClean="0">
                          <a:solidFill>
                            <a:srgbClr val="000000"/>
                          </a:solidFill>
                          <a:latin typeface="Arial Cyr"/>
                          <a:cs typeface="Times New Roman" pitchFamily="18" charset="0"/>
                        </a:rPr>
                        <a:t> «Безопасность»</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ctr" fontAlgn="t"/>
                      <a:r>
                        <a:rPr lang="ru-RU" sz="1200" b="0" i="0" u="none" strike="noStrike" dirty="0" smtClean="0">
                          <a:solidFill>
                            <a:srgbClr val="000000"/>
                          </a:solidFill>
                          <a:latin typeface="Arial Cyr"/>
                          <a:cs typeface="Times New Roman" pitchFamily="18" charset="0"/>
                        </a:rPr>
                        <a:t>0600000000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4 742,2</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4 770,6</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4 770,6</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latin typeface="Arial Cyr"/>
                          <a:cs typeface="Times New Roman" pitchFamily="18" charset="0"/>
                        </a:rPr>
                        <a:t>100,6</a:t>
                      </a:r>
                      <a:endParaRPr lang="ru-RU" sz="1200" b="0" i="0" u="none" strike="noStrike" dirty="0">
                        <a:latin typeface="Arial Cyr"/>
                        <a:cs typeface="Times New Roman" pitchFamily="18" charset="0"/>
                      </a:endParaRPr>
                    </a:p>
                  </a:txBody>
                  <a:tcPr marL="9525" marR="9525" marT="9525" marB="0"/>
                </a:tc>
                <a:tc>
                  <a:txBody>
                    <a:bodyPr/>
                    <a:lstStyle/>
                    <a:p>
                      <a:pPr algn="r" fontAlgn="t"/>
                      <a:endParaRPr lang="ru-RU" sz="1000" b="0" i="0" u="none" strike="noStrike" dirty="0">
                        <a:latin typeface="Arial Cyr"/>
                        <a:cs typeface="Times New Roman" pitchFamily="18" charset="0"/>
                      </a:endParaRPr>
                    </a:p>
                  </a:txBody>
                  <a:tcPr marL="9525" marR="9525" marT="9525" marB="0"/>
                </a:tc>
              </a:tr>
            </a:tbl>
          </a:graphicData>
        </a:graphic>
      </p:graphicFrame>
      <p:pic>
        <p:nvPicPr>
          <p:cNvPr id="3" name="Picture 34" descr="gerb"/>
          <p:cNvPicPr>
            <a:picLocks noChangeAspect="1" noChangeArrowheads="1"/>
          </p:cNvPicPr>
          <p:nvPr/>
        </p:nvPicPr>
        <p:blipFill>
          <a:blip r:embed="rId2" cstate="print"/>
          <a:srcRect/>
          <a:stretch>
            <a:fillRect/>
          </a:stretch>
        </p:blipFill>
        <p:spPr bwMode="auto">
          <a:xfrm>
            <a:off x="1" y="0"/>
            <a:ext cx="357157" cy="714356"/>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одержимое 3"/>
          <p:cNvGraphicFramePr>
            <a:graphicFrameLocks/>
          </p:cNvGraphicFramePr>
          <p:nvPr/>
        </p:nvGraphicFramePr>
        <p:xfrm>
          <a:off x="-31" y="-66669"/>
          <a:ext cx="9144030" cy="6924668"/>
        </p:xfrm>
        <a:graphic>
          <a:graphicData uri="http://schemas.openxmlformats.org/drawingml/2006/table">
            <a:tbl>
              <a:tblPr firstRow="1" bandRow="1">
                <a:tableStyleId>{5C22544A-7EE6-4342-B048-85BDC9FD1C3A}</a:tableStyleId>
              </a:tblPr>
              <a:tblGrid>
                <a:gridCol w="1285884"/>
                <a:gridCol w="1000132"/>
                <a:gridCol w="857256"/>
                <a:gridCol w="857256"/>
                <a:gridCol w="857256"/>
                <a:gridCol w="571504"/>
                <a:gridCol w="3714742"/>
              </a:tblGrid>
              <a:tr h="1098196">
                <a:tc>
                  <a:txBody>
                    <a:bodyPr/>
                    <a:lstStyle/>
                    <a:p>
                      <a:pPr algn="ctr">
                        <a:spcAft>
                          <a:spcPts val="0"/>
                        </a:spcAft>
                      </a:pPr>
                      <a:r>
                        <a:rPr lang="ru-RU" sz="1000" dirty="0">
                          <a:latin typeface="Times New Roman" pitchFamily="18" charset="0"/>
                          <a:ea typeface="Times New Roman"/>
                          <a:cs typeface="Times New Roman" pitchFamily="18" charset="0"/>
                        </a:rPr>
                        <a:t>Наименование показателя</a:t>
                      </a:r>
                      <a:endParaRPr lang="ru-RU" sz="1000" dirty="0">
                        <a:latin typeface="Times New Roman" pitchFamily="18" charset="0"/>
                        <a:ea typeface="Calibri"/>
                        <a:cs typeface="Times New Roman" pitchFamily="18" charset="0"/>
                      </a:endParaRPr>
                    </a:p>
                  </a:txBody>
                  <a:tcPr marL="68580" marR="68580" marT="0" marB="0" anchor="ctr"/>
                </a:tc>
                <a:tc>
                  <a:txBody>
                    <a:bodyPr/>
                    <a:lstStyle/>
                    <a:p>
                      <a:pPr algn="ctr">
                        <a:spcAft>
                          <a:spcPts val="0"/>
                        </a:spcAft>
                      </a:pPr>
                      <a:r>
                        <a:rPr lang="ru-RU" sz="1000" dirty="0" smtClean="0">
                          <a:latin typeface="Times New Roman" pitchFamily="18" charset="0"/>
                          <a:ea typeface="Times New Roman"/>
                          <a:cs typeface="Times New Roman" pitchFamily="18" charset="0"/>
                        </a:rPr>
                        <a:t>Целевая статья</a:t>
                      </a:r>
                      <a:endParaRPr lang="ru-RU" sz="1000" dirty="0">
                        <a:latin typeface="Times New Roman" pitchFamily="18" charset="0"/>
                        <a:ea typeface="Calibri"/>
                        <a:cs typeface="Times New Roman" pitchFamily="18" charset="0"/>
                      </a:endParaRPr>
                    </a:p>
                  </a:txBody>
                  <a:tcPr marL="68580" marR="68580" marT="0" marB="0" anchor="ctr"/>
                </a:tc>
                <a:tc>
                  <a:txBody>
                    <a:bodyPr/>
                    <a:lstStyle/>
                    <a:p>
                      <a:pPr algn="ctr">
                        <a:spcAft>
                          <a:spcPts val="0"/>
                        </a:spcAft>
                      </a:pPr>
                      <a:r>
                        <a:rPr lang="ru-RU" sz="1000" dirty="0" smtClean="0">
                          <a:latin typeface="Times New Roman" pitchFamily="18" charset="0"/>
                          <a:ea typeface="Times New Roman"/>
                          <a:cs typeface="Times New Roman" pitchFamily="18" charset="0"/>
                        </a:rPr>
                        <a:t>Утверждено  в бюджете</a:t>
                      </a:r>
                      <a:r>
                        <a:rPr lang="ru-RU" sz="1000" baseline="0" dirty="0" smtClean="0">
                          <a:latin typeface="Times New Roman" pitchFamily="18" charset="0"/>
                          <a:ea typeface="Times New Roman"/>
                          <a:cs typeface="Times New Roman" pitchFamily="18" charset="0"/>
                        </a:rPr>
                        <a:t> на 2018 год (первоначальная редакция)</a:t>
                      </a:r>
                      <a:r>
                        <a:rPr lang="ru-RU" sz="1000" dirty="0" smtClean="0">
                          <a:latin typeface="Times New Roman" pitchFamily="18" charset="0"/>
                          <a:ea typeface="Times New Roman"/>
                          <a:cs typeface="Times New Roman" pitchFamily="18" charset="0"/>
                        </a:rPr>
                        <a:t>  (тыс.руб.)</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Times New Roman"/>
                          <a:cs typeface="Times New Roman" pitchFamily="18" charset="0"/>
                        </a:rPr>
                        <a:t>Уточненный </a:t>
                      </a:r>
                      <a:r>
                        <a:rPr lang="ru-RU" sz="1000" dirty="0">
                          <a:latin typeface="Times New Roman" pitchFamily="18" charset="0"/>
                          <a:ea typeface="Times New Roman"/>
                          <a:cs typeface="Times New Roman" pitchFamily="18" charset="0"/>
                        </a:rPr>
                        <a:t>план  </a:t>
                      </a:r>
                      <a:endParaRPr lang="ru-RU" sz="1000" dirty="0">
                        <a:latin typeface="Times New Roman" pitchFamily="18" charset="0"/>
                        <a:ea typeface="Calibri"/>
                        <a:cs typeface="Times New Roman" pitchFamily="18" charset="0"/>
                      </a:endParaRPr>
                    </a:p>
                    <a:p>
                      <a:pPr algn="ctr">
                        <a:spcAft>
                          <a:spcPts val="0"/>
                        </a:spcAft>
                      </a:pPr>
                      <a:r>
                        <a:rPr lang="ru-RU" sz="1000" dirty="0">
                          <a:latin typeface="Times New Roman" pitchFamily="18" charset="0"/>
                          <a:ea typeface="Times New Roman"/>
                          <a:cs typeface="Times New Roman" pitchFamily="18" charset="0"/>
                        </a:rPr>
                        <a:t>(тыс. руб.)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Times New Roman"/>
                          <a:cs typeface="Times New Roman" pitchFamily="18" charset="0"/>
                        </a:rPr>
                        <a:t>Исполнено за</a:t>
                      </a:r>
                    </a:p>
                    <a:p>
                      <a:pPr algn="ctr">
                        <a:spcAft>
                          <a:spcPts val="0"/>
                        </a:spcAft>
                      </a:pPr>
                      <a:r>
                        <a:rPr lang="ru-RU" sz="1000" dirty="0" smtClean="0">
                          <a:latin typeface="Times New Roman" pitchFamily="18" charset="0"/>
                          <a:ea typeface="Times New Roman"/>
                          <a:cs typeface="Times New Roman" pitchFamily="18" charset="0"/>
                        </a:rPr>
                        <a:t>2018 год</a:t>
                      </a:r>
                      <a:endParaRPr lang="ru-RU" sz="1000" dirty="0" smtClean="0">
                        <a:latin typeface="Times New Roman" pitchFamily="18" charset="0"/>
                        <a:ea typeface="Calibri"/>
                        <a:cs typeface="Times New Roman" pitchFamily="18" charset="0"/>
                      </a:endParaRPr>
                    </a:p>
                    <a:p>
                      <a:pPr algn="ctr">
                        <a:spcAft>
                          <a:spcPts val="0"/>
                        </a:spcAft>
                      </a:pPr>
                      <a:r>
                        <a:rPr lang="ru-RU" sz="1000" dirty="0" smtClean="0">
                          <a:latin typeface="Times New Roman" pitchFamily="18" charset="0"/>
                          <a:ea typeface="Times New Roman"/>
                          <a:cs typeface="Times New Roman" pitchFamily="18" charset="0"/>
                        </a:rPr>
                        <a:t>(тыс. руб.)</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a:latin typeface="Times New Roman" pitchFamily="18" charset="0"/>
                          <a:ea typeface="Times New Roman"/>
                          <a:cs typeface="Times New Roman" pitchFamily="18" charset="0"/>
                        </a:rPr>
                        <a:t>% исполнения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Пояснения*</a:t>
                      </a:r>
                      <a:endParaRPr lang="ru-RU" sz="1000" dirty="0">
                        <a:latin typeface="Times New Roman" pitchFamily="18" charset="0"/>
                        <a:ea typeface="Calibri"/>
                        <a:cs typeface="Times New Roman" pitchFamily="18" charset="0"/>
                      </a:endParaRPr>
                    </a:p>
                  </a:txBody>
                  <a:tcPr marL="68580" marR="68580" marT="0" marB="0" anchor="ctr"/>
                </a:tc>
              </a:tr>
              <a:tr h="1783453">
                <a:tc>
                  <a:txBody>
                    <a:bodyPr/>
                    <a:lstStyle/>
                    <a:p>
                      <a:pPr algn="l" fontAlgn="t"/>
                      <a:r>
                        <a:rPr lang="ru-RU" sz="1200" b="0" i="0" u="none" strike="noStrike" dirty="0" smtClean="0">
                          <a:solidFill>
                            <a:srgbClr val="000000"/>
                          </a:solidFill>
                          <a:latin typeface="Arial Cyr"/>
                          <a:cs typeface="Times New Roman" pitchFamily="18" charset="0"/>
                        </a:rPr>
                        <a:t>Программа «Содержание</a:t>
                      </a:r>
                      <a:r>
                        <a:rPr lang="ru-RU" sz="1200" b="0" i="0" u="none" strike="noStrike" baseline="0" dirty="0" smtClean="0">
                          <a:solidFill>
                            <a:srgbClr val="000000"/>
                          </a:solidFill>
                          <a:latin typeface="Arial Cyr"/>
                          <a:cs typeface="Times New Roman" pitchFamily="18" charset="0"/>
                        </a:rPr>
                        <a:t> и развитие городского хозяйства»</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ctr" fontAlgn="t"/>
                      <a:r>
                        <a:rPr lang="ru-RU" sz="1200" b="0" i="0" u="none" strike="noStrike" dirty="0" smtClean="0">
                          <a:solidFill>
                            <a:srgbClr val="000000"/>
                          </a:solidFill>
                          <a:latin typeface="Arial Cyr"/>
                          <a:cs typeface="Times New Roman" pitchFamily="18" charset="0"/>
                        </a:rPr>
                        <a:t>0700000000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98 928,7</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146 369,8</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145 983,4</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latin typeface="Arial Cyr"/>
                          <a:cs typeface="Times New Roman" pitchFamily="18" charset="0"/>
                        </a:rPr>
                        <a:t>147,6</a:t>
                      </a:r>
                      <a:endParaRPr lang="ru-RU" sz="1200" b="0" i="0" u="none" strike="noStrike" dirty="0">
                        <a:latin typeface="Arial Cyr"/>
                        <a:cs typeface="Times New Roman" pitchFamily="18" charset="0"/>
                      </a:endParaRPr>
                    </a:p>
                  </a:txBody>
                  <a:tcPr marL="9525" marR="9525" marT="9525" marB="0"/>
                </a:tc>
                <a:tc>
                  <a:txBody>
                    <a:bodyPr/>
                    <a:lstStyle/>
                    <a:p>
                      <a:pPr algn="l" fontAlgn="t"/>
                      <a:r>
                        <a:rPr lang="ru-RU" sz="1000" b="0" i="0" u="none" strike="noStrike" dirty="0" smtClean="0">
                          <a:latin typeface="Arial Cyr"/>
                          <a:cs typeface="Times New Roman" pitchFamily="18" charset="0"/>
                        </a:rPr>
                        <a:t>Увеличение расходов за счет дополнительных поступлений из бюджета Удмуртской Республики:</a:t>
                      </a:r>
                    </a:p>
                    <a:p>
                      <a:pPr algn="l" fontAlgn="t"/>
                      <a:r>
                        <a:rPr lang="ru-RU" sz="1000" b="0" i="0" u="none" strike="noStrike" dirty="0" smtClean="0">
                          <a:latin typeface="Arial Cyr"/>
                          <a:cs typeface="Times New Roman" pitchFamily="18" charset="0"/>
                        </a:rPr>
                        <a:t>дотации </a:t>
                      </a:r>
                      <a:r>
                        <a:rPr lang="ru-RU" sz="1100" b="0" i="0" u="none" strike="noStrike" dirty="0" smtClean="0">
                          <a:latin typeface="Arial Cyr"/>
                          <a:cs typeface="Times New Roman" pitchFamily="18" charset="0"/>
                        </a:rPr>
                        <a:t>– </a:t>
                      </a:r>
                      <a:r>
                        <a:rPr lang="ru-RU" sz="1100" b="0" kern="1200" dirty="0" smtClean="0">
                          <a:solidFill>
                            <a:schemeClr val="dk1"/>
                          </a:solidFill>
                          <a:latin typeface="Arial Cyr"/>
                          <a:ea typeface="+mn-ea"/>
                          <a:cs typeface="Times New Roman" pitchFamily="18" charset="0"/>
                        </a:rPr>
                        <a:t>выкуп жилого помещения по программе переселение из аварийного жилого фонда</a:t>
                      </a:r>
                      <a:endParaRPr lang="ru-RU" sz="1100" b="0" i="0" u="none" strike="noStrike" dirty="0" smtClean="0">
                        <a:latin typeface="Arial Cyr"/>
                        <a:cs typeface="Times New Roman" pitchFamily="18" charset="0"/>
                      </a:endParaRPr>
                    </a:p>
                    <a:p>
                      <a:pPr algn="l" fontAlgn="t"/>
                      <a:r>
                        <a:rPr lang="ru-RU" sz="1000" b="0" i="0" u="none" strike="noStrike" dirty="0" smtClean="0">
                          <a:latin typeface="Arial Cyr"/>
                          <a:cs typeface="Times New Roman" pitchFamily="18" charset="0"/>
                        </a:rPr>
                        <a:t>субсидии – на</a:t>
                      </a:r>
                      <a:r>
                        <a:rPr lang="ru-RU" sz="1000" b="0" i="0" u="none" strike="noStrike" baseline="0" dirty="0" smtClean="0">
                          <a:latin typeface="Arial Cyr"/>
                          <a:cs typeface="Times New Roman" pitchFamily="18" charset="0"/>
                        </a:rPr>
                        <a:t> м</a:t>
                      </a:r>
                      <a:r>
                        <a:rPr lang="ru-RU" sz="1000" b="0" i="0" u="none" strike="noStrike" dirty="0" smtClean="0">
                          <a:latin typeface="Arial Cyr"/>
                          <a:cs typeface="Times New Roman" pitchFamily="18" charset="0"/>
                        </a:rPr>
                        <a:t>ероприятия в области поддержки и развития коммунального хозяйства; на</a:t>
                      </a:r>
                      <a:r>
                        <a:rPr lang="ru-RU" sz="1000" b="0" i="0" u="none" strike="noStrike" baseline="0" dirty="0" smtClean="0">
                          <a:latin typeface="Arial Cyr"/>
                          <a:cs typeface="Times New Roman" pitchFamily="18" charset="0"/>
                        </a:rPr>
                        <a:t> о</a:t>
                      </a:r>
                      <a:r>
                        <a:rPr lang="ru-RU" sz="1000" b="0" i="0" u="none" strike="noStrike" dirty="0" smtClean="0">
                          <a:latin typeface="Arial Cyr"/>
                          <a:cs typeface="Times New Roman" pitchFamily="18" charset="0"/>
                        </a:rPr>
                        <a:t>казание государственной поддержки моногородам Удмуртской Республики за счет средств некоммерческой организации «Фонд развития моногородов»;  на оказание государственной поддержки моногородам Удмуртской Республики; на</a:t>
                      </a:r>
                      <a:r>
                        <a:rPr lang="ru-RU" sz="1000" b="0" i="0" u="none" strike="noStrike" baseline="0" dirty="0" smtClean="0">
                          <a:latin typeface="Arial Cyr"/>
                          <a:cs typeface="Times New Roman" pitchFamily="18" charset="0"/>
                        </a:rPr>
                        <a:t> р</a:t>
                      </a:r>
                      <a:r>
                        <a:rPr lang="ru-RU" sz="1000" b="0" i="0" u="none" strike="noStrike" dirty="0" smtClean="0">
                          <a:latin typeface="Arial Cyr"/>
                          <a:cs typeface="Times New Roman" pitchFamily="18" charset="0"/>
                        </a:rPr>
                        <a:t>азвитие сети автомобильных дорог Удмуртской Республики.</a:t>
                      </a:r>
                      <a:endParaRPr lang="ru-RU" sz="1000" b="0" i="0" u="none" strike="noStrike" dirty="0">
                        <a:latin typeface="Arial Cyr"/>
                        <a:cs typeface="Times New Roman" pitchFamily="18" charset="0"/>
                      </a:endParaRPr>
                    </a:p>
                  </a:txBody>
                  <a:tcPr marL="9525" marR="9525" marT="9525" marB="0"/>
                </a:tc>
              </a:tr>
              <a:tr h="951116">
                <a:tc>
                  <a:txBody>
                    <a:bodyPr/>
                    <a:lstStyle/>
                    <a:p>
                      <a:pPr algn="l" fontAlgn="b"/>
                      <a:r>
                        <a:rPr lang="ru-RU" sz="1200" b="0" i="0" u="none" strike="noStrike" dirty="0" smtClean="0">
                          <a:solidFill>
                            <a:srgbClr val="000000"/>
                          </a:solidFill>
                          <a:latin typeface="Arial Cyr"/>
                          <a:cs typeface="Times New Roman" pitchFamily="18" charset="0"/>
                        </a:rPr>
                        <a:t>Программа «Энергосбережение и повышение энергетической эффективности»</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ctr" fontAlgn="b"/>
                      <a:r>
                        <a:rPr lang="ru-RU" sz="1200" b="0" i="0" u="none" strike="noStrike" dirty="0" smtClean="0">
                          <a:solidFill>
                            <a:srgbClr val="000000"/>
                          </a:solidFill>
                          <a:latin typeface="Arial Cyr"/>
                          <a:cs typeface="Times New Roman" pitchFamily="18" charset="0"/>
                        </a:rPr>
                        <a:t>0800000000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b"/>
                      <a:r>
                        <a:rPr lang="ru-RU" sz="1200" b="0" i="0" u="none" strike="noStrike" dirty="0" smtClean="0">
                          <a:solidFill>
                            <a:srgbClr val="000000"/>
                          </a:solidFill>
                          <a:latin typeface="Arial Cyr"/>
                          <a:cs typeface="Times New Roman" pitchFamily="18" charset="0"/>
                        </a:rPr>
                        <a:t>752,6</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b"/>
                      <a:r>
                        <a:rPr lang="ru-RU" sz="1200" b="0" i="0" u="none" strike="noStrike" dirty="0" smtClean="0">
                          <a:solidFill>
                            <a:srgbClr val="000000"/>
                          </a:solidFill>
                          <a:latin typeface="Arial Cyr"/>
                          <a:cs typeface="Times New Roman" pitchFamily="18" charset="0"/>
                        </a:rPr>
                        <a:t>1 121,8</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b"/>
                      <a:r>
                        <a:rPr lang="ru-RU" sz="1200" b="0" i="0" u="none" strike="noStrike" dirty="0" smtClean="0">
                          <a:solidFill>
                            <a:srgbClr val="000000"/>
                          </a:solidFill>
                          <a:latin typeface="Arial Cyr"/>
                          <a:cs typeface="Times New Roman" pitchFamily="18" charset="0"/>
                        </a:rPr>
                        <a:t>1 119,6</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b"/>
                      <a:r>
                        <a:rPr lang="ru-RU" sz="1200" b="0" i="0" u="none" strike="noStrike" dirty="0" smtClean="0">
                          <a:latin typeface="Arial Cyr"/>
                          <a:cs typeface="Times New Roman" pitchFamily="18" charset="0"/>
                        </a:rPr>
                        <a:t>148,8</a:t>
                      </a:r>
                      <a:endParaRPr lang="ru-RU" sz="1200" b="0" i="0" u="none" strike="noStrike" dirty="0">
                        <a:latin typeface="Arial Cyr"/>
                        <a:cs typeface="Times New Roman" pitchFamily="18" charset="0"/>
                      </a:endParaRPr>
                    </a:p>
                  </a:txBody>
                  <a:tcPr marL="9525" marR="9525" marT="9525" marB="0"/>
                </a:tc>
                <a:tc>
                  <a:txBody>
                    <a:bodyPr/>
                    <a:lstStyle/>
                    <a:p>
                      <a:pPr algn="l" fontAlgn="b"/>
                      <a:r>
                        <a:rPr lang="ru-RU" sz="1000" b="0" i="0" u="none" strike="noStrike" dirty="0" smtClean="0">
                          <a:latin typeface="Arial Cyr"/>
                          <a:cs typeface="Times New Roman" pitchFamily="18" charset="0"/>
                        </a:rPr>
                        <a:t>Увеличение расходов за</a:t>
                      </a:r>
                      <a:r>
                        <a:rPr lang="ru-RU" sz="1000" b="0" i="0" u="none" strike="noStrike" baseline="0" dirty="0" smtClean="0">
                          <a:latin typeface="Arial Cyr"/>
                          <a:cs typeface="Times New Roman" pitchFamily="18" charset="0"/>
                        </a:rPr>
                        <a:t> счет субсидии из бюджета Удмуртской Республики на реализацию энергоэффективных технических мероприятий в организациях, финансируемых за счёт средств бюджетов муниципальных образований Удмуртской Республики</a:t>
                      </a:r>
                      <a:endParaRPr lang="ru-RU" sz="1000" b="0" i="0" u="none" strike="noStrike" dirty="0">
                        <a:latin typeface="Arial Cyr"/>
                        <a:cs typeface="Times New Roman" pitchFamily="18" charset="0"/>
                      </a:endParaRPr>
                    </a:p>
                  </a:txBody>
                  <a:tcPr marL="9525" marR="9525" marT="9525" marB="0"/>
                </a:tc>
              </a:tr>
              <a:tr h="574592">
                <a:tc>
                  <a:txBody>
                    <a:bodyPr/>
                    <a:lstStyle/>
                    <a:p>
                      <a:pPr algn="l" fontAlgn="t"/>
                      <a:r>
                        <a:rPr lang="ru-RU" sz="1200" b="0" i="0" u="none" strike="noStrike" dirty="0" smtClean="0">
                          <a:solidFill>
                            <a:srgbClr val="000000"/>
                          </a:solidFill>
                          <a:latin typeface="Arial Cyr"/>
                          <a:cs typeface="Times New Roman" pitchFamily="18" charset="0"/>
                        </a:rPr>
                        <a:t>Программа «Муниципальное управление»</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ctr" fontAlgn="t"/>
                      <a:r>
                        <a:rPr lang="ru-RU" sz="1200" b="0" i="0" u="none" strike="noStrike" dirty="0" smtClean="0">
                          <a:solidFill>
                            <a:srgbClr val="000000"/>
                          </a:solidFill>
                          <a:latin typeface="Arial Cyr"/>
                          <a:cs typeface="Times New Roman" pitchFamily="18" charset="0"/>
                        </a:rPr>
                        <a:t>0900000000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67 354,3</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66 501,5</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66 101,3</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latin typeface="Arial Cyr"/>
                          <a:cs typeface="Times New Roman" pitchFamily="18" charset="0"/>
                        </a:rPr>
                        <a:t>98,1</a:t>
                      </a:r>
                      <a:endParaRPr lang="ru-RU" sz="1200" b="0" i="0" u="none" strike="noStrike" dirty="0">
                        <a:latin typeface="Arial Cyr"/>
                        <a:cs typeface="Times New Roman" pitchFamily="18" charset="0"/>
                      </a:endParaRPr>
                    </a:p>
                  </a:txBody>
                  <a:tcPr marL="9525" marR="9525" marT="9525" marB="0"/>
                </a:tc>
                <a:tc>
                  <a:txBody>
                    <a:bodyPr/>
                    <a:lstStyle/>
                    <a:p>
                      <a:pPr algn="l" fontAlgn="t"/>
                      <a:endParaRPr lang="ru-RU" sz="1000" b="0" i="0" u="none" strike="noStrike" dirty="0">
                        <a:latin typeface="Arial Cyr"/>
                        <a:cs typeface="Times New Roman" pitchFamily="18" charset="0"/>
                      </a:endParaRPr>
                    </a:p>
                  </a:txBody>
                  <a:tcPr marL="9525" marR="9525" marT="9525" marB="0"/>
                </a:tc>
              </a:tr>
              <a:tr h="1001408">
                <a:tc>
                  <a:txBody>
                    <a:bodyPr/>
                    <a:lstStyle/>
                    <a:p>
                      <a:pPr algn="l" fontAlgn="t"/>
                      <a:r>
                        <a:rPr lang="ru-RU" sz="1200" b="0" i="0" u="none" strike="noStrike" dirty="0" smtClean="0">
                          <a:solidFill>
                            <a:srgbClr val="000000"/>
                          </a:solidFill>
                          <a:latin typeface="Arial Cyr"/>
                          <a:cs typeface="Times New Roman" pitchFamily="18" charset="0"/>
                        </a:rPr>
                        <a:t>Программа «Реализация</a:t>
                      </a:r>
                      <a:r>
                        <a:rPr lang="ru-RU" sz="1200" b="0" i="0" u="none" strike="noStrike" baseline="0" dirty="0" smtClean="0">
                          <a:solidFill>
                            <a:srgbClr val="000000"/>
                          </a:solidFill>
                          <a:latin typeface="Arial Cyr"/>
                          <a:cs typeface="Times New Roman" pitchFamily="18" charset="0"/>
                        </a:rPr>
                        <a:t> молодежной политики»</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ctr" fontAlgn="t"/>
                      <a:r>
                        <a:rPr lang="ru-RU" sz="1200" b="0" i="0" u="none" strike="noStrike" dirty="0" smtClean="0">
                          <a:solidFill>
                            <a:srgbClr val="000000"/>
                          </a:solidFill>
                          <a:latin typeface="Arial Cyr"/>
                          <a:cs typeface="Times New Roman" pitchFamily="18" charset="0"/>
                        </a:rPr>
                        <a:t>1000000000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3 678,2</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4 529,5</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4 529,5</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latin typeface="Arial Cyr"/>
                          <a:cs typeface="Times New Roman" pitchFamily="18" charset="0"/>
                        </a:rPr>
                        <a:t>123,1</a:t>
                      </a:r>
                      <a:endParaRPr lang="ru-RU" sz="1200" b="0" i="0" u="none" strike="noStrike" dirty="0">
                        <a:latin typeface="Arial Cyr"/>
                        <a:cs typeface="Times New Roman" pitchFamily="18" charset="0"/>
                      </a:endParaRPr>
                    </a:p>
                  </a:txBody>
                  <a:tcPr marL="9525" marR="9525" marT="9525" marB="0"/>
                </a:tc>
                <a:tc>
                  <a:txBody>
                    <a:bodyPr/>
                    <a:lstStyle/>
                    <a:p>
                      <a:pPr algn="l" fontAlgn="t"/>
                      <a:r>
                        <a:rPr lang="ru-RU" sz="1000" b="0" i="0" u="none" strike="noStrike" dirty="0" smtClean="0">
                          <a:latin typeface="Arial Cyr"/>
                          <a:cs typeface="Times New Roman" pitchFamily="18" charset="0"/>
                        </a:rPr>
                        <a:t>Увеличение расходов за счет </a:t>
                      </a:r>
                      <a:r>
                        <a:rPr lang="ru-RU" sz="1000" b="0" i="0" u="none" strike="noStrike" baseline="0" dirty="0" smtClean="0">
                          <a:latin typeface="Arial Cyr"/>
                          <a:cs typeface="Times New Roman" pitchFamily="18" charset="0"/>
                        </a:rPr>
                        <a:t> целевых остатков средств бюджета на начало года  по гражданско–патриотическому воспитанию подростков и молодежи, дополнительных средств </a:t>
                      </a:r>
                      <a:r>
                        <a:rPr lang="ru-RU" sz="1000" b="0" i="0" u="none" strike="noStrike" baseline="0" dirty="0" smtClean="0">
                          <a:latin typeface="Arial Cyr"/>
                          <a:cs typeface="Times New Roman" pitchFamily="18" charset="0"/>
                        </a:rPr>
                        <a:t>на </a:t>
                      </a:r>
                      <a:r>
                        <a:rPr lang="ru-RU" sz="1000" b="0" i="0" u="none" strike="noStrike" baseline="0" dirty="0" smtClean="0">
                          <a:latin typeface="Arial Cyr"/>
                          <a:cs typeface="Times New Roman" pitchFamily="18" charset="0"/>
                        </a:rPr>
                        <a:t>уплату налога на имущество организаций </a:t>
                      </a:r>
                      <a:endParaRPr lang="ru-RU" sz="1000" b="0" i="0" u="none" strike="noStrike" dirty="0">
                        <a:latin typeface="Arial Cyr"/>
                        <a:cs typeface="Times New Roman" pitchFamily="18" charset="0"/>
                      </a:endParaRPr>
                    </a:p>
                  </a:txBody>
                  <a:tcPr marL="9525" marR="9525" marT="9525" marB="0"/>
                </a:tc>
              </a:tr>
              <a:tr h="1515903">
                <a:tc>
                  <a:txBody>
                    <a:bodyPr/>
                    <a:lstStyle/>
                    <a:p>
                      <a:pPr algn="l" fontAlgn="t"/>
                      <a:r>
                        <a:rPr lang="ru-RU" sz="1200" b="0" i="0" u="none" strike="noStrike" dirty="0" smtClean="0">
                          <a:solidFill>
                            <a:srgbClr val="000000"/>
                          </a:solidFill>
                          <a:latin typeface="Arial Cyr"/>
                          <a:cs typeface="Times New Roman" pitchFamily="18" charset="0"/>
                        </a:rPr>
                        <a:t>Программа «Капитальное строительство,</a:t>
                      </a:r>
                      <a:r>
                        <a:rPr lang="ru-RU" sz="1200" b="0" i="0" u="none" strike="noStrike" baseline="0" dirty="0" smtClean="0">
                          <a:solidFill>
                            <a:srgbClr val="000000"/>
                          </a:solidFill>
                          <a:latin typeface="Arial Cyr"/>
                          <a:cs typeface="Times New Roman" pitchFamily="18" charset="0"/>
                        </a:rPr>
                        <a:t> реконструкция и капитальный ремонт муниципальной собственности»</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ctr" fontAlgn="t"/>
                      <a:r>
                        <a:rPr lang="ru-RU" sz="1200" b="0" i="0" u="none" strike="noStrike" dirty="0" smtClean="0">
                          <a:solidFill>
                            <a:srgbClr val="000000"/>
                          </a:solidFill>
                          <a:latin typeface="Arial Cyr"/>
                          <a:cs typeface="Times New Roman" pitchFamily="18" charset="0"/>
                        </a:rPr>
                        <a:t>1100000000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4 541,3</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11 438,9</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10 629,3</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latin typeface="Arial Cyr"/>
                          <a:cs typeface="Times New Roman" pitchFamily="18" charset="0"/>
                        </a:rPr>
                        <a:t>234,1</a:t>
                      </a:r>
                      <a:endParaRPr lang="ru-RU" sz="1200" b="0" i="0" u="none" strike="noStrike" dirty="0">
                        <a:latin typeface="Arial Cyr"/>
                        <a:cs typeface="Times New Roman" pitchFamily="18" charset="0"/>
                      </a:endParaRPr>
                    </a:p>
                  </a:txBody>
                  <a:tcPr marL="9525" marR="9525" marT="9525" marB="0"/>
                </a:tc>
                <a:tc>
                  <a:txBody>
                    <a:bodyPr/>
                    <a:lstStyle/>
                    <a:p>
                      <a:pPr algn="l" fontAlgn="t"/>
                      <a:r>
                        <a:rPr lang="ru-RU" sz="1000" b="0" i="0" u="none" strike="noStrike" dirty="0" smtClean="0">
                          <a:latin typeface="Arial Cyr"/>
                          <a:cs typeface="Times New Roman" pitchFamily="18" charset="0"/>
                        </a:rPr>
                        <a:t>Увеличение расходов за счет целевых остатков бюджета на начало года по</a:t>
                      </a:r>
                      <a:r>
                        <a:rPr lang="ru-RU" sz="1000" b="0" i="0" u="none" strike="noStrike" baseline="0" dirty="0" smtClean="0">
                          <a:latin typeface="Arial Cyr"/>
                          <a:cs typeface="Times New Roman" pitchFamily="18" charset="0"/>
                        </a:rPr>
                        <a:t> софинансированию граждан за техническое присоединение жилых домов к магистральному газопроводу; внутреннее перераспределение бюджетных ассигнований на техническое перевооружение ШРП №14 и ШРП №17, на перенос газопровода для подготовки строительной площадки под детский сад, на оплату исполнительных листов.</a:t>
                      </a:r>
                      <a:endParaRPr lang="ru-RU" sz="1000" b="0" i="0" u="none" strike="noStrike" dirty="0">
                        <a:latin typeface="Arial Cyr"/>
                        <a:cs typeface="Times New Roman" pitchFamily="18" charset="0"/>
                      </a:endParaRPr>
                    </a:p>
                  </a:txBody>
                  <a:tcPr marL="9525" marR="9525" marT="9525" marB="0"/>
                </a:tc>
              </a:tr>
            </a:tbl>
          </a:graphicData>
        </a:graphic>
      </p:graphicFrame>
      <p:pic>
        <p:nvPicPr>
          <p:cNvPr id="3" name="Picture 34" descr="gerb"/>
          <p:cNvPicPr>
            <a:picLocks noChangeAspect="1" noChangeArrowheads="1"/>
          </p:cNvPicPr>
          <p:nvPr/>
        </p:nvPicPr>
        <p:blipFill>
          <a:blip r:embed="rId2" cstate="print"/>
          <a:srcRect/>
          <a:stretch>
            <a:fillRect/>
          </a:stretch>
        </p:blipFill>
        <p:spPr bwMode="auto">
          <a:xfrm>
            <a:off x="1" y="0"/>
            <a:ext cx="357157" cy="714356"/>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одержимое 3"/>
          <p:cNvGraphicFramePr>
            <a:graphicFrameLocks/>
          </p:cNvGraphicFramePr>
          <p:nvPr/>
        </p:nvGraphicFramePr>
        <p:xfrm>
          <a:off x="0" y="0"/>
          <a:ext cx="9143998" cy="6836716"/>
        </p:xfrm>
        <a:graphic>
          <a:graphicData uri="http://schemas.openxmlformats.org/drawingml/2006/table">
            <a:tbl>
              <a:tblPr firstRow="1" bandRow="1">
                <a:tableStyleId>{5C22544A-7EE6-4342-B048-85BDC9FD1C3A}</a:tableStyleId>
              </a:tblPr>
              <a:tblGrid>
                <a:gridCol w="1357290"/>
                <a:gridCol w="1000132"/>
                <a:gridCol w="928694"/>
                <a:gridCol w="785818"/>
                <a:gridCol w="714380"/>
                <a:gridCol w="571504"/>
                <a:gridCol w="3786180"/>
              </a:tblGrid>
              <a:tr h="1246021">
                <a:tc>
                  <a:txBody>
                    <a:bodyPr/>
                    <a:lstStyle/>
                    <a:p>
                      <a:pPr algn="ctr">
                        <a:spcAft>
                          <a:spcPts val="0"/>
                        </a:spcAft>
                      </a:pPr>
                      <a:r>
                        <a:rPr lang="ru-RU" sz="1000" dirty="0">
                          <a:latin typeface="Times New Roman" pitchFamily="18" charset="0"/>
                          <a:ea typeface="Times New Roman"/>
                          <a:cs typeface="Times New Roman" pitchFamily="18" charset="0"/>
                        </a:rPr>
                        <a:t>Наименование показателя</a:t>
                      </a:r>
                      <a:endParaRPr lang="ru-RU" sz="1000" dirty="0">
                        <a:latin typeface="Times New Roman" pitchFamily="18" charset="0"/>
                        <a:ea typeface="Calibri"/>
                        <a:cs typeface="Times New Roman" pitchFamily="18" charset="0"/>
                      </a:endParaRPr>
                    </a:p>
                  </a:txBody>
                  <a:tcPr marL="68580" marR="68580" marT="0" marB="0" anchor="ctr"/>
                </a:tc>
                <a:tc>
                  <a:txBody>
                    <a:bodyPr/>
                    <a:lstStyle/>
                    <a:p>
                      <a:pPr algn="ctr">
                        <a:spcAft>
                          <a:spcPts val="0"/>
                        </a:spcAft>
                      </a:pPr>
                      <a:r>
                        <a:rPr lang="ru-RU" sz="1000" dirty="0" smtClean="0">
                          <a:latin typeface="Times New Roman" pitchFamily="18" charset="0"/>
                          <a:ea typeface="Times New Roman"/>
                          <a:cs typeface="Times New Roman" pitchFamily="18" charset="0"/>
                        </a:rPr>
                        <a:t>Целевая статья</a:t>
                      </a:r>
                      <a:endParaRPr lang="ru-RU" sz="1000" dirty="0">
                        <a:latin typeface="Times New Roman" pitchFamily="18" charset="0"/>
                        <a:ea typeface="Calibri"/>
                        <a:cs typeface="Times New Roman" pitchFamily="18" charset="0"/>
                      </a:endParaRPr>
                    </a:p>
                  </a:txBody>
                  <a:tcPr marL="68580" marR="68580" marT="0" marB="0" anchor="ctr"/>
                </a:tc>
                <a:tc>
                  <a:txBody>
                    <a:bodyPr/>
                    <a:lstStyle/>
                    <a:p>
                      <a:pPr algn="ctr">
                        <a:spcAft>
                          <a:spcPts val="0"/>
                        </a:spcAft>
                      </a:pPr>
                      <a:r>
                        <a:rPr lang="ru-RU" sz="1000" dirty="0" smtClean="0">
                          <a:latin typeface="Times New Roman" pitchFamily="18" charset="0"/>
                          <a:ea typeface="Times New Roman"/>
                          <a:cs typeface="Times New Roman" pitchFamily="18" charset="0"/>
                        </a:rPr>
                        <a:t>Утверждено  в бюджете</a:t>
                      </a:r>
                      <a:r>
                        <a:rPr lang="ru-RU" sz="1000" baseline="0" dirty="0" smtClean="0">
                          <a:latin typeface="Times New Roman" pitchFamily="18" charset="0"/>
                          <a:ea typeface="Times New Roman"/>
                          <a:cs typeface="Times New Roman" pitchFamily="18" charset="0"/>
                        </a:rPr>
                        <a:t> на 2018 год (первоначальная редакция)</a:t>
                      </a:r>
                      <a:r>
                        <a:rPr lang="ru-RU" sz="1000" dirty="0" smtClean="0">
                          <a:latin typeface="Times New Roman" pitchFamily="18" charset="0"/>
                          <a:ea typeface="Times New Roman"/>
                          <a:cs typeface="Times New Roman" pitchFamily="18" charset="0"/>
                        </a:rPr>
                        <a:t>  (тыс.руб.)</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Times New Roman"/>
                          <a:cs typeface="Times New Roman" pitchFamily="18" charset="0"/>
                        </a:rPr>
                        <a:t>Уточненный </a:t>
                      </a:r>
                      <a:r>
                        <a:rPr lang="ru-RU" sz="1000" dirty="0">
                          <a:latin typeface="Times New Roman" pitchFamily="18" charset="0"/>
                          <a:ea typeface="Times New Roman"/>
                          <a:cs typeface="Times New Roman" pitchFamily="18" charset="0"/>
                        </a:rPr>
                        <a:t>план  </a:t>
                      </a:r>
                      <a:endParaRPr lang="ru-RU" sz="1000" dirty="0">
                        <a:latin typeface="Times New Roman" pitchFamily="18" charset="0"/>
                        <a:ea typeface="Calibri"/>
                        <a:cs typeface="Times New Roman" pitchFamily="18" charset="0"/>
                      </a:endParaRPr>
                    </a:p>
                    <a:p>
                      <a:pPr algn="ctr">
                        <a:spcAft>
                          <a:spcPts val="0"/>
                        </a:spcAft>
                      </a:pPr>
                      <a:r>
                        <a:rPr lang="ru-RU" sz="1000" dirty="0">
                          <a:latin typeface="Times New Roman" pitchFamily="18" charset="0"/>
                          <a:ea typeface="Times New Roman"/>
                          <a:cs typeface="Times New Roman" pitchFamily="18" charset="0"/>
                        </a:rPr>
                        <a:t>(тыс. руб.)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Times New Roman"/>
                          <a:cs typeface="Times New Roman" pitchFamily="18" charset="0"/>
                        </a:rPr>
                        <a:t>Исполнено за</a:t>
                      </a:r>
                    </a:p>
                    <a:p>
                      <a:pPr algn="ctr">
                        <a:spcAft>
                          <a:spcPts val="0"/>
                        </a:spcAft>
                      </a:pPr>
                      <a:r>
                        <a:rPr lang="ru-RU" sz="1000" dirty="0" smtClean="0">
                          <a:latin typeface="Times New Roman" pitchFamily="18" charset="0"/>
                          <a:ea typeface="Times New Roman"/>
                          <a:cs typeface="Times New Roman" pitchFamily="18" charset="0"/>
                        </a:rPr>
                        <a:t>2018 год</a:t>
                      </a:r>
                      <a:endParaRPr lang="ru-RU" sz="1000" dirty="0" smtClean="0">
                        <a:latin typeface="Times New Roman" pitchFamily="18" charset="0"/>
                        <a:ea typeface="Calibri"/>
                        <a:cs typeface="Times New Roman" pitchFamily="18" charset="0"/>
                      </a:endParaRPr>
                    </a:p>
                    <a:p>
                      <a:pPr algn="ctr">
                        <a:spcAft>
                          <a:spcPts val="0"/>
                        </a:spcAft>
                      </a:pPr>
                      <a:r>
                        <a:rPr lang="ru-RU" sz="1000" dirty="0" smtClean="0">
                          <a:latin typeface="Times New Roman" pitchFamily="18" charset="0"/>
                          <a:ea typeface="Times New Roman"/>
                          <a:cs typeface="Times New Roman" pitchFamily="18" charset="0"/>
                        </a:rPr>
                        <a:t>(тыс. руб.)</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a:latin typeface="Times New Roman" pitchFamily="18" charset="0"/>
                          <a:ea typeface="Times New Roman"/>
                          <a:cs typeface="Times New Roman" pitchFamily="18" charset="0"/>
                        </a:rPr>
                        <a:t>% исполнения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Пояснения*</a:t>
                      </a:r>
                      <a:endParaRPr lang="ru-RU" sz="1000" dirty="0">
                        <a:latin typeface="Times New Roman" pitchFamily="18" charset="0"/>
                        <a:ea typeface="Calibri"/>
                        <a:cs typeface="Times New Roman" pitchFamily="18" charset="0"/>
                      </a:endParaRPr>
                    </a:p>
                  </a:txBody>
                  <a:tcPr marL="68580" marR="68580" marT="0" marB="0" anchor="ctr"/>
                </a:tc>
              </a:tr>
              <a:tr h="3040235">
                <a:tc>
                  <a:txBody>
                    <a:bodyPr/>
                    <a:lstStyle/>
                    <a:p>
                      <a:pPr algn="l" fontAlgn="t"/>
                      <a:r>
                        <a:rPr lang="ru-RU" sz="1200" b="0" i="0" u="none" strike="noStrike" dirty="0" smtClean="0">
                          <a:solidFill>
                            <a:srgbClr val="000000"/>
                          </a:solidFill>
                          <a:latin typeface="Arial Cyr"/>
                          <a:cs typeface="Times New Roman" pitchFamily="18" charset="0"/>
                        </a:rPr>
                        <a:t>Программа «Развитие институтов гражданского</a:t>
                      </a:r>
                      <a:r>
                        <a:rPr lang="ru-RU" sz="1200" b="0" i="0" u="none" strike="noStrike" baseline="0" dirty="0" smtClean="0">
                          <a:solidFill>
                            <a:srgbClr val="000000"/>
                          </a:solidFill>
                          <a:latin typeface="Arial Cyr"/>
                          <a:cs typeface="Times New Roman" pitchFamily="18" charset="0"/>
                        </a:rPr>
                        <a:t> общества и поддержки социально-ориентированных некоммерческих организаций, осуществляющих деятельность на территории муниципального образования «Город Воткинск»</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ctr" fontAlgn="t"/>
                      <a:r>
                        <a:rPr lang="ru-RU" sz="1200" b="0" i="0" u="none" strike="noStrike" dirty="0" smtClean="0">
                          <a:solidFill>
                            <a:srgbClr val="000000"/>
                          </a:solidFill>
                          <a:latin typeface="Arial Cyr"/>
                          <a:cs typeface="Times New Roman" pitchFamily="18" charset="0"/>
                        </a:rPr>
                        <a:t>1200000000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764,0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764,0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715,8</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latin typeface="Arial Cyr"/>
                          <a:cs typeface="Times New Roman" pitchFamily="18" charset="0"/>
                        </a:rPr>
                        <a:t>93,7</a:t>
                      </a:r>
                      <a:endParaRPr lang="ru-RU" sz="1200" b="0" i="0" u="none" strike="noStrike" dirty="0">
                        <a:latin typeface="Arial Cyr"/>
                        <a:cs typeface="Times New Roman" pitchFamily="18" charset="0"/>
                      </a:endParaRPr>
                    </a:p>
                  </a:txBody>
                  <a:tcPr marL="9525" marR="9525" marT="9525" marB="0"/>
                </a:tc>
                <a:tc>
                  <a:txBody>
                    <a:bodyPr/>
                    <a:lstStyle/>
                    <a:p>
                      <a:pPr algn="l" fontAlgn="t"/>
                      <a:r>
                        <a:rPr lang="ru-RU" sz="1000" b="0" i="0" u="none" strike="noStrike" dirty="0" smtClean="0">
                          <a:latin typeface="Arial Cyr"/>
                          <a:cs typeface="Times New Roman" pitchFamily="18" charset="0"/>
                        </a:rPr>
                        <a:t>Экономия бюджетных средств </a:t>
                      </a:r>
                      <a:r>
                        <a:rPr lang="ru-RU" sz="1000" b="0" i="0" u="none" strike="noStrike" dirty="0" smtClean="0">
                          <a:latin typeface="Arial Cyr"/>
                          <a:cs typeface="Times New Roman" pitchFamily="18" charset="0"/>
                        </a:rPr>
                        <a:t>по результатам проведенного конкурса </a:t>
                      </a:r>
                      <a:r>
                        <a:rPr lang="ru-RU" sz="1000" b="0" i="0" u="none" strike="noStrike" dirty="0" smtClean="0">
                          <a:latin typeface="Arial Cyr"/>
                          <a:cs typeface="Times New Roman" pitchFamily="18" charset="0"/>
                        </a:rPr>
                        <a:t>среди</a:t>
                      </a:r>
                      <a:r>
                        <a:rPr lang="ru-RU" sz="1000" b="0" i="0" u="none" strike="noStrike" baseline="0" dirty="0" smtClean="0">
                          <a:latin typeface="Arial Cyr"/>
                          <a:cs typeface="Times New Roman" pitchFamily="18" charset="0"/>
                        </a:rPr>
                        <a:t> социально-ориентированных некоммерческих организаций.</a:t>
                      </a:r>
                      <a:endParaRPr lang="ru-RU" sz="1000" b="0" i="0" u="none" strike="noStrike" dirty="0">
                        <a:latin typeface="Arial Cyr"/>
                        <a:cs typeface="Times New Roman" pitchFamily="18" charset="0"/>
                      </a:endParaRPr>
                    </a:p>
                  </a:txBody>
                  <a:tcPr marL="9525" marR="9525" marT="9525" marB="0"/>
                </a:tc>
              </a:tr>
              <a:tr h="1606210">
                <a:tc>
                  <a:txBody>
                    <a:bodyPr/>
                    <a:lstStyle/>
                    <a:p>
                      <a:pPr algn="l" fontAlgn="t"/>
                      <a:r>
                        <a:rPr lang="ru-RU" sz="1200" b="0" i="0" u="none" strike="noStrike" dirty="0" smtClean="0">
                          <a:solidFill>
                            <a:srgbClr val="000000"/>
                          </a:solidFill>
                          <a:latin typeface="Arial Cyr"/>
                          <a:cs typeface="Times New Roman" pitchFamily="18" charset="0"/>
                        </a:rPr>
                        <a:t>Программа «Комплексные меры противодействия злоупотреблению наркотиками и их незаконному обороту»</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ctr" fontAlgn="t"/>
                      <a:r>
                        <a:rPr lang="ru-RU" sz="1200" b="0" i="0" u="none" strike="noStrike" dirty="0" smtClean="0">
                          <a:solidFill>
                            <a:srgbClr val="000000"/>
                          </a:solidFill>
                          <a:latin typeface="Arial Cyr"/>
                          <a:cs typeface="Times New Roman" pitchFamily="18" charset="0"/>
                        </a:rPr>
                        <a:t>1300000000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36,0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36,0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36,0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latin typeface="Arial Cyr"/>
                          <a:cs typeface="Times New Roman" pitchFamily="18" charset="0"/>
                        </a:rPr>
                        <a:t>100,0</a:t>
                      </a:r>
                      <a:endParaRPr lang="ru-RU" sz="1200" b="0" i="0" u="none" strike="noStrike" dirty="0">
                        <a:latin typeface="Arial Cyr"/>
                        <a:cs typeface="Times New Roman" pitchFamily="18" charset="0"/>
                      </a:endParaRPr>
                    </a:p>
                  </a:txBody>
                  <a:tcPr marL="9525" marR="9525" marT="9525" marB="0"/>
                </a:tc>
                <a:tc>
                  <a:txBody>
                    <a:bodyPr/>
                    <a:lstStyle/>
                    <a:p>
                      <a:pPr algn="l" fontAlgn="t"/>
                      <a:endParaRPr lang="ru-RU" sz="1000" b="0" i="0" u="none" strike="noStrike" dirty="0">
                        <a:latin typeface="Arial Cyr"/>
                        <a:cs typeface="Times New Roman" pitchFamily="18" charset="0"/>
                      </a:endParaRPr>
                    </a:p>
                  </a:txBody>
                  <a:tcPr marL="9525" marR="9525" marT="9525" marB="0"/>
                </a:tc>
              </a:tr>
              <a:tr h="944250">
                <a:tc>
                  <a:txBody>
                    <a:bodyPr/>
                    <a:lstStyle/>
                    <a:p>
                      <a:pPr algn="l" fontAlgn="t"/>
                      <a:r>
                        <a:rPr lang="ru-RU" sz="1200" b="0" i="0" u="none" strike="noStrike" dirty="0" smtClean="0">
                          <a:solidFill>
                            <a:srgbClr val="000000"/>
                          </a:solidFill>
                          <a:latin typeface="Arial Cyr"/>
                          <a:cs typeface="Times New Roman" pitchFamily="18" charset="0"/>
                        </a:rPr>
                        <a:t>Программа «Управление муниципальными финансами»</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ctr" fontAlgn="t"/>
                      <a:r>
                        <a:rPr lang="ru-RU" sz="1200" b="0" i="0" u="none" strike="noStrike" dirty="0" smtClean="0">
                          <a:solidFill>
                            <a:srgbClr val="000000"/>
                          </a:solidFill>
                          <a:latin typeface="Arial Cyr"/>
                          <a:cs typeface="Times New Roman" pitchFamily="18" charset="0"/>
                        </a:rPr>
                        <a:t>1400000000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8 736,2</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9 553,2</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9 547,9</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latin typeface="Arial Cyr"/>
                          <a:cs typeface="Times New Roman" pitchFamily="18" charset="0"/>
                        </a:rPr>
                        <a:t>109,3</a:t>
                      </a:r>
                      <a:endParaRPr lang="ru-RU" sz="1200" b="0" i="0" u="none" strike="noStrike" dirty="0">
                        <a:latin typeface="Arial Cyr"/>
                        <a:cs typeface="Times New Roman" pitchFamily="18" charset="0"/>
                      </a:endParaRPr>
                    </a:p>
                  </a:txBody>
                  <a:tcPr marL="9525" marR="9525" marT="9525" marB="0"/>
                </a:tc>
                <a:tc>
                  <a:txBody>
                    <a:bodyPr/>
                    <a:lstStyle/>
                    <a:p>
                      <a:pPr algn="l" fontAlgn="b"/>
                      <a:r>
                        <a:rPr lang="ru-RU" sz="1000" b="0" i="0" u="none" strike="noStrike" dirty="0" smtClean="0">
                          <a:latin typeface="Arial Cyr"/>
                          <a:cs typeface="Times New Roman" pitchFamily="18" charset="0"/>
                        </a:rPr>
                        <a:t>Увеличение объема средств за счет дополнительных</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поступлений из бюджета Удмуртской Республики: </a:t>
                      </a:r>
                    </a:p>
                    <a:p>
                      <a:pPr algn="l" fontAlgn="b"/>
                      <a:r>
                        <a:rPr lang="ru-RU" sz="1000" b="0" i="0" u="none" strike="noStrike" dirty="0" smtClean="0">
                          <a:latin typeface="Arial Cyr"/>
                          <a:cs typeface="Times New Roman" pitchFamily="18" charset="0"/>
                        </a:rPr>
                        <a:t>дотации</a:t>
                      </a:r>
                      <a:r>
                        <a:rPr lang="ru-RU" sz="1000" b="1" i="0" u="none" strike="noStrike" baseline="0" dirty="0" smtClean="0">
                          <a:latin typeface="Arial Cyr"/>
                          <a:cs typeface="Times New Roman" pitchFamily="18" charset="0"/>
                        </a:rPr>
                        <a:t>-</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заработной</a:t>
                      </a:r>
                      <a:r>
                        <a:rPr lang="ru-RU" sz="1000" b="0" i="0" u="none" strike="noStrike" baseline="0" dirty="0" smtClean="0">
                          <a:latin typeface="Arial Cyr"/>
                          <a:cs typeface="Times New Roman" pitchFamily="18" charset="0"/>
                        </a:rPr>
                        <a:t> </a:t>
                      </a:r>
                      <a:r>
                        <a:rPr lang="ru-RU" sz="1000" b="0" i="0" u="none" strike="noStrike" baseline="0" dirty="0" smtClean="0">
                          <a:latin typeface="Arial Cyr"/>
                          <a:cs typeface="Times New Roman" pitchFamily="18" charset="0"/>
                        </a:rPr>
                        <a:t>платы; </a:t>
                      </a:r>
                      <a:r>
                        <a:rPr lang="ru-RU" sz="1000" kern="1200" dirty="0" smtClean="0">
                          <a:solidFill>
                            <a:schemeClr val="dk1"/>
                          </a:solidFill>
                          <a:latin typeface="Arial Cyr"/>
                          <a:ea typeface="+mn-ea"/>
                          <a:cs typeface="Times New Roman" pitchFamily="18" charset="0"/>
                        </a:rPr>
                        <a:t>для стимулирования по результатам мониторинга и годовой оценки качества управления муниципальными финансами за 2017 год</a:t>
                      </a:r>
                      <a:endParaRPr lang="ru-RU" sz="1000" b="0" i="0" u="none" strike="noStrike" dirty="0">
                        <a:latin typeface="Arial Cyr"/>
                        <a:cs typeface="Times New Roman" pitchFamily="18" charset="0"/>
                      </a:endParaRPr>
                    </a:p>
                  </a:txBody>
                  <a:tcPr marL="9525" marR="9525" marT="9525" marB="0"/>
                </a:tc>
              </a:tr>
            </a:tbl>
          </a:graphicData>
        </a:graphic>
      </p:graphicFrame>
      <p:pic>
        <p:nvPicPr>
          <p:cNvPr id="3" name="Picture 34" descr="gerb"/>
          <p:cNvPicPr>
            <a:picLocks noChangeAspect="1" noChangeArrowheads="1"/>
          </p:cNvPicPr>
          <p:nvPr/>
        </p:nvPicPr>
        <p:blipFill>
          <a:blip r:embed="rId2" cstate="print"/>
          <a:srcRect/>
          <a:stretch>
            <a:fillRect/>
          </a:stretch>
        </p:blipFill>
        <p:spPr bwMode="auto">
          <a:xfrm>
            <a:off x="1" y="0"/>
            <a:ext cx="357157" cy="714356"/>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одержимое 3"/>
          <p:cNvGraphicFramePr>
            <a:graphicFrameLocks/>
          </p:cNvGraphicFramePr>
          <p:nvPr/>
        </p:nvGraphicFramePr>
        <p:xfrm>
          <a:off x="-31" y="1"/>
          <a:ext cx="9144030" cy="6715147"/>
        </p:xfrm>
        <a:graphic>
          <a:graphicData uri="http://schemas.openxmlformats.org/drawingml/2006/table">
            <a:tbl>
              <a:tblPr firstRow="1" bandRow="1">
                <a:tableStyleId>{5C22544A-7EE6-4342-B048-85BDC9FD1C3A}</a:tableStyleId>
              </a:tblPr>
              <a:tblGrid>
                <a:gridCol w="1357321"/>
                <a:gridCol w="928694"/>
                <a:gridCol w="857256"/>
                <a:gridCol w="857256"/>
                <a:gridCol w="857256"/>
                <a:gridCol w="571504"/>
                <a:gridCol w="3714743"/>
              </a:tblGrid>
              <a:tr h="1089676">
                <a:tc>
                  <a:txBody>
                    <a:bodyPr/>
                    <a:lstStyle/>
                    <a:p>
                      <a:pPr algn="ctr">
                        <a:spcAft>
                          <a:spcPts val="0"/>
                        </a:spcAft>
                      </a:pPr>
                      <a:r>
                        <a:rPr lang="ru-RU" sz="1000" dirty="0">
                          <a:latin typeface="Times New Roman" pitchFamily="18" charset="0"/>
                          <a:ea typeface="Times New Roman"/>
                          <a:cs typeface="Times New Roman" pitchFamily="18" charset="0"/>
                        </a:rPr>
                        <a:t>Наименование показателя</a:t>
                      </a:r>
                      <a:endParaRPr lang="ru-RU" sz="1000" dirty="0">
                        <a:latin typeface="Times New Roman" pitchFamily="18" charset="0"/>
                        <a:ea typeface="Calibri"/>
                        <a:cs typeface="Times New Roman" pitchFamily="18" charset="0"/>
                      </a:endParaRPr>
                    </a:p>
                  </a:txBody>
                  <a:tcPr marL="68580" marR="68580" marT="0" marB="0" anchor="ctr"/>
                </a:tc>
                <a:tc>
                  <a:txBody>
                    <a:bodyPr/>
                    <a:lstStyle/>
                    <a:p>
                      <a:pPr algn="ctr">
                        <a:spcAft>
                          <a:spcPts val="0"/>
                        </a:spcAft>
                      </a:pPr>
                      <a:r>
                        <a:rPr lang="ru-RU" sz="1000" dirty="0" smtClean="0">
                          <a:latin typeface="Times New Roman" pitchFamily="18" charset="0"/>
                          <a:ea typeface="Times New Roman"/>
                          <a:cs typeface="Times New Roman" pitchFamily="18" charset="0"/>
                        </a:rPr>
                        <a:t>Целевая статья</a:t>
                      </a:r>
                      <a:endParaRPr lang="ru-RU" sz="1000" dirty="0">
                        <a:latin typeface="Times New Roman" pitchFamily="18" charset="0"/>
                        <a:ea typeface="Calibri"/>
                        <a:cs typeface="Times New Roman" pitchFamily="18" charset="0"/>
                      </a:endParaRPr>
                    </a:p>
                  </a:txBody>
                  <a:tcPr marL="68580" marR="68580" marT="0" marB="0" anchor="ctr"/>
                </a:tc>
                <a:tc>
                  <a:txBody>
                    <a:bodyPr/>
                    <a:lstStyle/>
                    <a:p>
                      <a:pPr algn="ctr">
                        <a:spcAft>
                          <a:spcPts val="0"/>
                        </a:spcAft>
                      </a:pPr>
                      <a:r>
                        <a:rPr lang="ru-RU" sz="1000" dirty="0" smtClean="0">
                          <a:latin typeface="Times New Roman" pitchFamily="18" charset="0"/>
                          <a:ea typeface="Times New Roman"/>
                          <a:cs typeface="Times New Roman" pitchFamily="18" charset="0"/>
                        </a:rPr>
                        <a:t>Утверждено  в бюджете</a:t>
                      </a:r>
                      <a:r>
                        <a:rPr lang="ru-RU" sz="1000" baseline="0" dirty="0" smtClean="0">
                          <a:latin typeface="Times New Roman" pitchFamily="18" charset="0"/>
                          <a:ea typeface="Times New Roman"/>
                          <a:cs typeface="Times New Roman" pitchFamily="18" charset="0"/>
                        </a:rPr>
                        <a:t> на 2018 год (первоначальная редакция)</a:t>
                      </a:r>
                      <a:r>
                        <a:rPr lang="ru-RU" sz="1000" dirty="0" smtClean="0">
                          <a:latin typeface="Times New Roman" pitchFamily="18" charset="0"/>
                          <a:ea typeface="Times New Roman"/>
                          <a:cs typeface="Times New Roman" pitchFamily="18" charset="0"/>
                        </a:rPr>
                        <a:t>  (тыс.руб.)</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Times New Roman"/>
                          <a:cs typeface="Times New Roman" pitchFamily="18" charset="0"/>
                        </a:rPr>
                        <a:t>Уточненный </a:t>
                      </a:r>
                      <a:r>
                        <a:rPr lang="ru-RU" sz="1000" dirty="0">
                          <a:latin typeface="Times New Roman" pitchFamily="18" charset="0"/>
                          <a:ea typeface="Times New Roman"/>
                          <a:cs typeface="Times New Roman" pitchFamily="18" charset="0"/>
                        </a:rPr>
                        <a:t>план  </a:t>
                      </a:r>
                      <a:endParaRPr lang="ru-RU" sz="1000" dirty="0">
                        <a:latin typeface="Times New Roman" pitchFamily="18" charset="0"/>
                        <a:ea typeface="Calibri"/>
                        <a:cs typeface="Times New Roman" pitchFamily="18" charset="0"/>
                      </a:endParaRPr>
                    </a:p>
                    <a:p>
                      <a:pPr algn="ctr">
                        <a:spcAft>
                          <a:spcPts val="0"/>
                        </a:spcAft>
                      </a:pPr>
                      <a:r>
                        <a:rPr lang="ru-RU" sz="1000" dirty="0">
                          <a:latin typeface="Times New Roman" pitchFamily="18" charset="0"/>
                          <a:ea typeface="Times New Roman"/>
                          <a:cs typeface="Times New Roman" pitchFamily="18" charset="0"/>
                        </a:rPr>
                        <a:t>(тыс. руб.)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Times New Roman"/>
                          <a:cs typeface="Times New Roman" pitchFamily="18" charset="0"/>
                        </a:rPr>
                        <a:t>Исполнено за</a:t>
                      </a:r>
                    </a:p>
                    <a:p>
                      <a:pPr algn="ctr">
                        <a:spcAft>
                          <a:spcPts val="0"/>
                        </a:spcAft>
                      </a:pPr>
                      <a:r>
                        <a:rPr lang="ru-RU" sz="1000" dirty="0" smtClean="0">
                          <a:latin typeface="Times New Roman" pitchFamily="18" charset="0"/>
                          <a:ea typeface="Times New Roman"/>
                          <a:cs typeface="Times New Roman" pitchFamily="18" charset="0"/>
                        </a:rPr>
                        <a:t>2018 год</a:t>
                      </a:r>
                      <a:endParaRPr lang="ru-RU" sz="1000" dirty="0" smtClean="0">
                        <a:latin typeface="Times New Roman" pitchFamily="18" charset="0"/>
                        <a:ea typeface="Calibri"/>
                        <a:cs typeface="Times New Roman" pitchFamily="18" charset="0"/>
                      </a:endParaRPr>
                    </a:p>
                    <a:p>
                      <a:pPr algn="ctr">
                        <a:spcAft>
                          <a:spcPts val="0"/>
                        </a:spcAft>
                      </a:pPr>
                      <a:r>
                        <a:rPr lang="ru-RU" sz="1000" dirty="0" smtClean="0">
                          <a:latin typeface="Times New Roman" pitchFamily="18" charset="0"/>
                          <a:ea typeface="Times New Roman"/>
                          <a:cs typeface="Times New Roman" pitchFamily="18" charset="0"/>
                        </a:rPr>
                        <a:t>(тыс. руб.)</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a:latin typeface="Times New Roman" pitchFamily="18" charset="0"/>
                          <a:ea typeface="Times New Roman"/>
                          <a:cs typeface="Times New Roman" pitchFamily="18" charset="0"/>
                        </a:rPr>
                        <a:t>% исполнения </a:t>
                      </a:r>
                      <a:endParaRPr lang="ru-RU" sz="1000" dirty="0">
                        <a:latin typeface="Times New Roman" pitchFamily="18" charset="0"/>
                        <a:ea typeface="Calibri"/>
                        <a:cs typeface="Times New Roman" pitchFamily="18" charset="0"/>
                      </a:endParaRPr>
                    </a:p>
                  </a:txBody>
                  <a:tcPr marL="68580" marR="68580" marT="0" marB="0"/>
                </a:tc>
                <a:tc>
                  <a:txBody>
                    <a:bodyPr/>
                    <a:lstStyle/>
                    <a:p>
                      <a:pPr algn="ctr">
                        <a:spcAft>
                          <a:spcPts val="0"/>
                        </a:spcAft>
                      </a:pPr>
                      <a:r>
                        <a:rPr lang="ru-RU" sz="1000" dirty="0" smtClean="0">
                          <a:latin typeface="Times New Roman" pitchFamily="18" charset="0"/>
                          <a:ea typeface="Calibri"/>
                          <a:cs typeface="Times New Roman" pitchFamily="18" charset="0"/>
                        </a:rPr>
                        <a:t>Пояснения*</a:t>
                      </a:r>
                      <a:endParaRPr lang="ru-RU" sz="1000" dirty="0">
                        <a:latin typeface="Times New Roman" pitchFamily="18" charset="0"/>
                        <a:ea typeface="Calibri"/>
                        <a:cs typeface="Times New Roman" pitchFamily="18" charset="0"/>
                      </a:endParaRPr>
                    </a:p>
                  </a:txBody>
                  <a:tcPr marL="68580" marR="68580" marT="0" marB="0" anchor="ctr"/>
                </a:tc>
              </a:tr>
              <a:tr h="1202218">
                <a:tc>
                  <a:txBody>
                    <a:bodyPr/>
                    <a:lstStyle/>
                    <a:p>
                      <a:pPr algn="l" fontAlgn="t"/>
                      <a:r>
                        <a:rPr lang="ru-RU" sz="1200" b="0" i="0" u="none" strike="noStrike" dirty="0" smtClean="0">
                          <a:solidFill>
                            <a:srgbClr val="000000"/>
                          </a:solidFill>
                          <a:latin typeface="Arial Cyr"/>
                          <a:cs typeface="Times New Roman" pitchFamily="18" charset="0"/>
                        </a:rPr>
                        <a:t>Программа «Управление муниципальным имуществом и земельными ресурсами»</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ctr" fontAlgn="t"/>
                      <a:r>
                        <a:rPr lang="ru-RU" sz="1200" b="0" i="0" u="none" strike="noStrike" dirty="0" smtClean="0">
                          <a:solidFill>
                            <a:srgbClr val="000000"/>
                          </a:solidFill>
                          <a:latin typeface="Arial Cyr"/>
                          <a:cs typeface="Times New Roman" pitchFamily="18" charset="0"/>
                        </a:rPr>
                        <a:t>1500000000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13 010,1</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12 357,6</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11 908,8</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latin typeface="Arial Cyr"/>
                          <a:cs typeface="Times New Roman" pitchFamily="18" charset="0"/>
                        </a:rPr>
                        <a:t>91,5</a:t>
                      </a:r>
                      <a:endParaRPr lang="ru-RU" sz="1200" b="0" i="0" u="none" strike="noStrike" dirty="0">
                        <a:latin typeface="Arial Cyr"/>
                        <a:cs typeface="Times New Roman" pitchFamily="18" charset="0"/>
                      </a:endParaRPr>
                    </a:p>
                  </a:txBody>
                  <a:tcPr marL="9525" marR="9525" marT="9525" marB="0"/>
                </a:tc>
                <a:tc>
                  <a:txBody>
                    <a:bodyPr/>
                    <a:lstStyle/>
                    <a:p>
                      <a:pPr algn="l" fontAlgn="t"/>
                      <a:r>
                        <a:rPr lang="ru-RU" sz="1000" b="0" i="0" u="none" strike="noStrike" dirty="0" smtClean="0">
                          <a:latin typeface="Arial Cyr"/>
                          <a:cs typeface="Times New Roman" pitchFamily="18" charset="0"/>
                        </a:rPr>
                        <a:t>Уменьшение</a:t>
                      </a:r>
                      <a:r>
                        <a:rPr lang="ru-RU" sz="1000" b="0" i="0" u="none" strike="noStrike" baseline="0" dirty="0" smtClean="0">
                          <a:latin typeface="Arial Cyr"/>
                          <a:cs typeface="Times New Roman" pitchFamily="18" charset="0"/>
                        </a:rPr>
                        <a:t> бюджетных ассигнований за счет экономии по проведенным торгам по закупке товаров, работ и услуг для  государственных (муниципальных) нужд и экономии по расходам на оплату труда в связи с изменением структуры муниципального органа.</a:t>
                      </a:r>
                      <a:endParaRPr lang="ru-RU" sz="1000" b="0" i="0" u="none" strike="noStrike" dirty="0">
                        <a:latin typeface="Arial Cyr"/>
                        <a:cs typeface="Times New Roman" pitchFamily="18" charset="0"/>
                      </a:endParaRPr>
                    </a:p>
                  </a:txBody>
                  <a:tcPr marL="9525" marR="9525" marT="9525" marB="0"/>
                </a:tc>
              </a:tr>
              <a:tr h="2773471">
                <a:tc>
                  <a:txBody>
                    <a:bodyPr/>
                    <a:lstStyle/>
                    <a:p>
                      <a:pPr algn="l" fontAlgn="t"/>
                      <a:r>
                        <a:rPr lang="ru-RU" sz="1200" b="0" i="0" u="none" strike="noStrike" dirty="0" smtClean="0">
                          <a:solidFill>
                            <a:srgbClr val="000000"/>
                          </a:solidFill>
                          <a:latin typeface="Arial Cyr"/>
                          <a:cs typeface="Times New Roman" pitchFamily="18" charset="0"/>
                        </a:rPr>
                        <a:t>Программа</a:t>
                      </a:r>
                      <a:r>
                        <a:rPr lang="ru-RU" sz="1200" b="0" i="0" u="none" strike="noStrike" baseline="0" dirty="0" smtClean="0">
                          <a:solidFill>
                            <a:srgbClr val="000000"/>
                          </a:solidFill>
                          <a:latin typeface="Arial Cyr"/>
                          <a:cs typeface="Times New Roman" pitchFamily="18" charset="0"/>
                        </a:rPr>
                        <a:t> «Формирование современной городской среды» на территории муниципального образования «Город Воткинск» на 2018-2022 годы</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ctr" fontAlgn="t"/>
                      <a:r>
                        <a:rPr lang="ru-RU" sz="1200" b="0" i="0" u="none" strike="noStrike" dirty="0" smtClean="0">
                          <a:solidFill>
                            <a:srgbClr val="000000"/>
                          </a:solidFill>
                          <a:latin typeface="Arial Cyr"/>
                          <a:cs typeface="Times New Roman" pitchFamily="18" charset="0"/>
                        </a:rPr>
                        <a:t>1600000000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1 600,0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41 181,2</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41 078,6</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latin typeface="Arial Cyr"/>
                          <a:cs typeface="Times New Roman" pitchFamily="18" charset="0"/>
                        </a:rPr>
                        <a:t>2 567,4</a:t>
                      </a:r>
                      <a:endParaRPr lang="ru-RU" sz="1200" b="0" i="0" u="none" strike="noStrike" dirty="0">
                        <a:latin typeface="Arial Cyr"/>
                        <a:cs typeface="Times New Roman" pitchFamily="18" charset="0"/>
                      </a:endParaRPr>
                    </a:p>
                  </a:txBody>
                  <a:tcPr marL="9525" marR="9525" marT="9525" marB="0"/>
                </a:tc>
                <a:tc>
                  <a:txBody>
                    <a:bodyPr/>
                    <a:lstStyle/>
                    <a:p>
                      <a:pPr algn="l" fontAlgn="t"/>
                      <a:r>
                        <a:rPr lang="ru-RU" sz="1000" b="0" i="0" u="none" strike="noStrike" dirty="0" smtClean="0">
                          <a:latin typeface="Arial Cyr"/>
                          <a:cs typeface="Times New Roman" pitchFamily="18" charset="0"/>
                        </a:rPr>
                        <a:t>Увеличение объема средств за счет дополнительных</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поступлений из бюджета Российской федерации и Удмуртской Республики, добровольных пожертвований от физических и юридических лиц:</a:t>
                      </a:r>
                    </a:p>
                    <a:p>
                      <a:pPr algn="l" fontAlgn="t"/>
                      <a:r>
                        <a:rPr lang="ru-RU" sz="1000" b="0" i="0" u="none" strike="noStrike" dirty="0" smtClean="0">
                          <a:latin typeface="Arial Cyr"/>
                          <a:cs typeface="Times New Roman" pitchFamily="18" charset="0"/>
                        </a:rPr>
                        <a:t>дотации – на </a:t>
                      </a:r>
                      <a:r>
                        <a:rPr lang="ru-RU" sz="1000" b="0" kern="1200" dirty="0" smtClean="0">
                          <a:solidFill>
                            <a:schemeClr val="dk1"/>
                          </a:solidFill>
                          <a:latin typeface="Arial Cyr"/>
                          <a:ea typeface="+mn-ea"/>
                          <a:cs typeface="+mn-cs"/>
                        </a:rPr>
                        <a:t>организацию и проведение рейтингового голосования по определению общественных мест для их обустройства</a:t>
                      </a:r>
                      <a:r>
                        <a:rPr lang="ru-RU" sz="1000" b="0" kern="1200" baseline="0" dirty="0" smtClean="0">
                          <a:solidFill>
                            <a:schemeClr val="dk1"/>
                          </a:solidFill>
                          <a:latin typeface="Arial Cyr"/>
                          <a:ea typeface="+mn-ea"/>
                          <a:cs typeface="+mn-cs"/>
                        </a:rPr>
                        <a:t> с целью формирования комфортной городской среды</a:t>
                      </a:r>
                      <a:r>
                        <a:rPr lang="ru-RU" sz="1000" b="0" kern="1200" dirty="0" smtClean="0">
                          <a:solidFill>
                            <a:schemeClr val="dk1"/>
                          </a:solidFill>
                          <a:latin typeface="Arial Cyr"/>
                          <a:ea typeface="+mn-ea"/>
                          <a:cs typeface="+mn-cs"/>
                        </a:rPr>
                        <a:t>;</a:t>
                      </a:r>
                    </a:p>
                    <a:p>
                      <a:pPr algn="l" fontAlgn="t"/>
                      <a:r>
                        <a:rPr lang="ru-RU" sz="1000" b="0" i="0" u="none" strike="noStrike" dirty="0" smtClean="0">
                          <a:latin typeface="Arial Cyr"/>
                          <a:cs typeface="Times New Roman" pitchFamily="18" charset="0"/>
                        </a:rPr>
                        <a:t>субсидии – на</a:t>
                      </a:r>
                      <a:r>
                        <a:rPr lang="ru-RU" sz="1000" b="0" i="0" u="none" strike="noStrike" baseline="0" dirty="0" smtClean="0">
                          <a:latin typeface="Arial Cyr"/>
                          <a:cs typeface="Times New Roman" pitchFamily="18" charset="0"/>
                        </a:rPr>
                        <a:t> благоустройство дворовых территорий, набережной воткинского пруда, центрального сквера «Алея славы»;</a:t>
                      </a:r>
                    </a:p>
                    <a:p>
                      <a:pPr algn="l" fontAlgn="t"/>
                      <a:r>
                        <a:rPr lang="ru-RU" sz="1000" b="0" i="0" u="none" strike="noStrike" baseline="0" dirty="0" smtClean="0">
                          <a:latin typeface="Arial Cyr"/>
                          <a:cs typeface="Times New Roman" pitchFamily="18" charset="0"/>
                        </a:rPr>
                        <a:t>добровольные пожертвования – поступления от ОАО «Роснефть» на благоустройство набережной и средства софинансирования граждан на благоустройство дворовых территорий.</a:t>
                      </a:r>
                    </a:p>
                    <a:p>
                      <a:pPr algn="l" fontAlgn="t"/>
                      <a:r>
                        <a:rPr lang="ru-RU" sz="1000" b="0" i="0" u="none" strike="noStrike" baseline="0" dirty="0" smtClean="0">
                          <a:latin typeface="Arial Cyr"/>
                          <a:cs typeface="Times New Roman" pitchFamily="18" charset="0"/>
                        </a:rPr>
                        <a:t>Перераспределение средств по наказам избирателей депутатов Воткинской городской Думы на благоустройство центрального сквера «Алея славы». </a:t>
                      </a:r>
                      <a:endParaRPr lang="ru-RU" sz="1000" b="0" i="0" u="none" strike="noStrike" dirty="0">
                        <a:latin typeface="Arial Cyr"/>
                        <a:cs typeface="Times New Roman" pitchFamily="18" charset="0"/>
                      </a:endParaRPr>
                    </a:p>
                  </a:txBody>
                  <a:tcPr marL="9525" marR="9525" marT="9525" marB="0">
                    <a:noFill/>
                  </a:tcPr>
                </a:tc>
              </a:tr>
              <a:tr h="1237985">
                <a:tc>
                  <a:txBody>
                    <a:bodyPr/>
                    <a:lstStyle/>
                    <a:p>
                      <a:pPr algn="l" fontAlgn="t"/>
                      <a:r>
                        <a:rPr lang="ru-RU" sz="1200" b="0" i="0" u="none" strike="noStrike" dirty="0" smtClean="0">
                          <a:solidFill>
                            <a:srgbClr val="000000"/>
                          </a:solidFill>
                          <a:latin typeface="Arial Cyr"/>
                          <a:cs typeface="Times New Roman" pitchFamily="18" charset="0"/>
                        </a:rPr>
                        <a:t>Непрограммные направления</a:t>
                      </a:r>
                      <a:r>
                        <a:rPr lang="ru-RU" sz="1200" b="0" i="0" u="none" strike="noStrike" baseline="0" dirty="0" smtClean="0">
                          <a:solidFill>
                            <a:srgbClr val="000000"/>
                          </a:solidFill>
                          <a:latin typeface="Arial Cyr"/>
                          <a:cs typeface="Times New Roman" pitchFamily="18" charset="0"/>
                        </a:rPr>
                        <a:t> деятельности</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ctr" fontAlgn="t"/>
                      <a:r>
                        <a:rPr lang="ru-RU" sz="1200" b="0" i="0" u="none" strike="noStrike" dirty="0" smtClean="0">
                          <a:solidFill>
                            <a:srgbClr val="000000"/>
                          </a:solidFill>
                          <a:latin typeface="Arial Cyr"/>
                          <a:cs typeface="Times New Roman" pitchFamily="18" charset="0"/>
                        </a:rPr>
                        <a:t>990000000</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10 210,4</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11 904,1</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solidFill>
                            <a:srgbClr val="000000"/>
                          </a:solidFill>
                          <a:latin typeface="Arial Cyr"/>
                          <a:cs typeface="Times New Roman" pitchFamily="18" charset="0"/>
                        </a:rPr>
                        <a:t>11 496,1</a:t>
                      </a:r>
                      <a:endParaRPr lang="ru-RU" sz="1200" b="0"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0" i="0" u="none" strike="noStrike" dirty="0" smtClean="0">
                          <a:latin typeface="Arial Cyr"/>
                          <a:cs typeface="Times New Roman" pitchFamily="18" charset="0"/>
                        </a:rPr>
                        <a:t>112,6</a:t>
                      </a:r>
                      <a:endParaRPr lang="ru-RU" sz="1200" b="0" i="0" u="none" strike="noStrike" dirty="0">
                        <a:latin typeface="Arial Cyr"/>
                        <a:cs typeface="Times New Roman" pitchFamily="18" charset="0"/>
                      </a:endParaRPr>
                    </a:p>
                  </a:txBody>
                  <a:tcPr marL="9525" marR="9525" marT="9525"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ru-RU" sz="1000" b="0" i="0" u="none" strike="noStrike" dirty="0" smtClean="0">
                          <a:latin typeface="Arial Cyr"/>
                          <a:cs typeface="Times New Roman" pitchFamily="18" charset="0"/>
                        </a:rPr>
                        <a:t>Увеличение объема средств за счет дополнительных</a:t>
                      </a:r>
                      <a:r>
                        <a:rPr lang="ru-RU" sz="1000" b="0" i="0" u="none" strike="noStrike" baseline="0" dirty="0" smtClean="0">
                          <a:latin typeface="Arial Cyr"/>
                          <a:cs typeface="Times New Roman" pitchFamily="18" charset="0"/>
                        </a:rPr>
                        <a:t> </a:t>
                      </a:r>
                      <a:r>
                        <a:rPr lang="ru-RU" sz="1000" b="0" i="0" u="none" strike="noStrike" dirty="0" smtClean="0">
                          <a:latin typeface="Arial Cyr"/>
                          <a:cs typeface="Times New Roman" pitchFamily="18" charset="0"/>
                        </a:rPr>
                        <a:t>поступлений из бюджета Удмуртской Республики:</a:t>
                      </a:r>
                    </a:p>
                    <a:p>
                      <a:pPr algn="l" fontAlgn="t"/>
                      <a:r>
                        <a:rPr lang="ru-RU" sz="1000" b="0" i="0" u="none" strike="noStrike" smtClean="0">
                          <a:latin typeface="Arial Cyr"/>
                          <a:cs typeface="Times New Roman" pitchFamily="18" charset="0"/>
                        </a:rPr>
                        <a:t>дотация</a:t>
                      </a:r>
                      <a:r>
                        <a:rPr lang="ru-RU" sz="1000" b="0" i="0" u="none" strike="noStrike" baseline="0" smtClean="0">
                          <a:latin typeface="Arial Cyr"/>
                          <a:cs typeface="Times New Roman" pitchFamily="18" charset="0"/>
                        </a:rPr>
                        <a:t>- </a:t>
                      </a:r>
                      <a:r>
                        <a:rPr lang="ru-RU" sz="1000" b="0" i="0" u="none" strike="noStrike" smtClean="0">
                          <a:latin typeface="Arial Cyr"/>
                          <a:cs typeface="Times New Roman" pitchFamily="18" charset="0"/>
                        </a:rPr>
                        <a:t>заработной</a:t>
                      </a:r>
                      <a:r>
                        <a:rPr lang="ru-RU" sz="1000" b="0" i="0" u="none" strike="noStrike" baseline="0" smtClean="0">
                          <a:latin typeface="Arial Cyr"/>
                          <a:cs typeface="Times New Roman" pitchFamily="18" charset="0"/>
                        </a:rPr>
                        <a:t> </a:t>
                      </a:r>
                      <a:r>
                        <a:rPr lang="ru-RU" sz="1000" b="0" i="0" u="none" strike="noStrike" baseline="0" dirty="0" smtClean="0">
                          <a:latin typeface="Arial Cyr"/>
                          <a:cs typeface="Times New Roman" pitchFamily="18" charset="0"/>
                        </a:rPr>
                        <a:t>платы; </a:t>
                      </a:r>
                    </a:p>
                    <a:p>
                      <a:pPr algn="l" fontAlgn="t"/>
                      <a:r>
                        <a:rPr lang="ru-RU" sz="1000" b="0" i="0" u="none" strike="noStrike" baseline="0" dirty="0" smtClean="0">
                          <a:latin typeface="Arial Cyr"/>
                          <a:cs typeface="Times New Roman" pitchFamily="18" charset="0"/>
                        </a:rPr>
                        <a:t>субсидия -  на создание и организацию деятельности административных комиссий;</a:t>
                      </a:r>
                    </a:p>
                    <a:p>
                      <a:pPr algn="l" fontAlgn="t"/>
                      <a:r>
                        <a:rPr lang="ru-RU" sz="1000" b="0" i="0" u="none" strike="noStrike" baseline="0" dirty="0" smtClean="0">
                          <a:latin typeface="Arial Cyr"/>
                          <a:cs typeface="Times New Roman" pitchFamily="18" charset="0"/>
                        </a:rPr>
                        <a:t>межбюджетные трансферты – на </a:t>
                      </a:r>
                      <a:r>
                        <a:rPr lang="ru-RU" sz="1000" b="0" kern="1200" dirty="0" smtClean="0">
                          <a:solidFill>
                            <a:schemeClr val="dk1"/>
                          </a:solidFill>
                          <a:latin typeface="Arial Cyr"/>
                          <a:ea typeface="+mn-ea"/>
                          <a:cs typeface="+mn-cs"/>
                        </a:rPr>
                        <a:t>оказание материальной помощи, матерям, родившим двойни по Распоряжениям</a:t>
                      </a:r>
                      <a:r>
                        <a:rPr lang="ru-RU" sz="1000" b="0" kern="1200" baseline="0" dirty="0" smtClean="0">
                          <a:solidFill>
                            <a:schemeClr val="dk1"/>
                          </a:solidFill>
                          <a:latin typeface="Arial Cyr"/>
                          <a:ea typeface="+mn-ea"/>
                          <a:cs typeface="+mn-cs"/>
                        </a:rPr>
                        <a:t> </a:t>
                      </a:r>
                      <a:r>
                        <a:rPr lang="ru-RU" sz="1000" b="0" kern="1200" dirty="0" smtClean="0">
                          <a:solidFill>
                            <a:schemeClr val="dk1"/>
                          </a:solidFill>
                          <a:latin typeface="Arial Cyr"/>
                          <a:ea typeface="+mn-ea"/>
                          <a:cs typeface="+mn-cs"/>
                        </a:rPr>
                        <a:t>Главы Удмуртской Республики </a:t>
                      </a:r>
                      <a:endParaRPr lang="ru-RU" sz="1000" b="0" i="0" u="none" strike="noStrike" dirty="0">
                        <a:latin typeface="Arial Cyr"/>
                        <a:cs typeface="Times New Roman" pitchFamily="18" charset="0"/>
                      </a:endParaRPr>
                    </a:p>
                  </a:txBody>
                  <a:tcPr marL="9525" marR="9525" marT="9525" marB="0">
                    <a:noFill/>
                  </a:tcPr>
                </a:tc>
              </a:tr>
              <a:tr h="411797">
                <a:tc>
                  <a:txBody>
                    <a:bodyPr/>
                    <a:lstStyle/>
                    <a:p>
                      <a:pPr algn="l" fontAlgn="t"/>
                      <a:r>
                        <a:rPr lang="ru-RU" sz="1200" b="1" i="0" u="none" strike="noStrike" dirty="0" smtClean="0">
                          <a:solidFill>
                            <a:srgbClr val="000000"/>
                          </a:solidFill>
                          <a:latin typeface="Arial Cyr"/>
                          <a:cs typeface="Times New Roman" pitchFamily="18" charset="0"/>
                        </a:rPr>
                        <a:t>ИТОГО</a:t>
                      </a:r>
                      <a:endParaRPr lang="ru-RU" sz="1200" b="1" i="0" u="none" strike="noStrike" dirty="0">
                        <a:solidFill>
                          <a:srgbClr val="000000"/>
                        </a:solidFill>
                        <a:latin typeface="Arial Cyr"/>
                        <a:cs typeface="Times New Roman" pitchFamily="18" charset="0"/>
                      </a:endParaRPr>
                    </a:p>
                  </a:txBody>
                  <a:tcPr marL="9525" marR="9525" marT="9525" marB="0"/>
                </a:tc>
                <a:tc>
                  <a:txBody>
                    <a:bodyPr/>
                    <a:lstStyle/>
                    <a:p>
                      <a:pPr algn="ctr" fontAlgn="t"/>
                      <a:endParaRPr lang="ru-RU" sz="1200" b="1"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1" i="0" u="none" strike="noStrike" dirty="0" smtClean="0">
                          <a:solidFill>
                            <a:srgbClr val="000000"/>
                          </a:solidFill>
                          <a:latin typeface="Arial Cyr"/>
                          <a:cs typeface="Times New Roman" pitchFamily="18" charset="0"/>
                        </a:rPr>
                        <a:t>1 524 327,2</a:t>
                      </a:r>
                      <a:endParaRPr lang="ru-RU" sz="1200" b="1"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1" i="0" u="none" strike="noStrike" dirty="0" smtClean="0">
                          <a:solidFill>
                            <a:srgbClr val="000000"/>
                          </a:solidFill>
                          <a:latin typeface="Arial Cyr"/>
                          <a:cs typeface="Times New Roman" pitchFamily="18" charset="0"/>
                        </a:rPr>
                        <a:t>1</a:t>
                      </a:r>
                      <a:r>
                        <a:rPr lang="ru-RU" sz="1200" b="1" i="0" u="none" strike="noStrike" baseline="0" dirty="0" smtClean="0">
                          <a:solidFill>
                            <a:srgbClr val="000000"/>
                          </a:solidFill>
                          <a:latin typeface="Arial Cyr"/>
                          <a:cs typeface="Times New Roman" pitchFamily="18" charset="0"/>
                        </a:rPr>
                        <a:t> 952 118,8</a:t>
                      </a:r>
                      <a:endParaRPr lang="ru-RU" sz="1200" b="1"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1" i="0" u="none" strike="noStrike" dirty="0" smtClean="0">
                          <a:solidFill>
                            <a:srgbClr val="000000"/>
                          </a:solidFill>
                          <a:latin typeface="Arial Cyr"/>
                          <a:cs typeface="Times New Roman" pitchFamily="18" charset="0"/>
                        </a:rPr>
                        <a:t>1 910 670,7</a:t>
                      </a:r>
                      <a:endParaRPr lang="ru-RU" sz="1200" b="1" i="0" u="none" strike="noStrike" dirty="0">
                        <a:solidFill>
                          <a:srgbClr val="000000"/>
                        </a:solidFill>
                        <a:latin typeface="Arial Cyr"/>
                        <a:cs typeface="Times New Roman" pitchFamily="18" charset="0"/>
                      </a:endParaRPr>
                    </a:p>
                  </a:txBody>
                  <a:tcPr marL="9525" marR="9525" marT="9525" marB="0"/>
                </a:tc>
                <a:tc>
                  <a:txBody>
                    <a:bodyPr/>
                    <a:lstStyle/>
                    <a:p>
                      <a:pPr algn="r" fontAlgn="t"/>
                      <a:r>
                        <a:rPr lang="ru-RU" sz="1200" b="1" i="0" u="none" strike="noStrike" dirty="0" smtClean="0">
                          <a:latin typeface="Arial Cyr"/>
                          <a:cs typeface="Times New Roman" pitchFamily="18" charset="0"/>
                        </a:rPr>
                        <a:t>125,3</a:t>
                      </a:r>
                      <a:endParaRPr lang="ru-RU" sz="1200" b="1" i="0" u="none" strike="noStrike" dirty="0">
                        <a:latin typeface="Arial Cyr"/>
                        <a:cs typeface="Times New Roman" pitchFamily="18" charset="0"/>
                      </a:endParaRPr>
                    </a:p>
                  </a:txBody>
                  <a:tcPr marL="9525" marR="9525" marT="9525" marB="0"/>
                </a:tc>
                <a:tc>
                  <a:txBody>
                    <a:bodyPr/>
                    <a:lstStyle/>
                    <a:p>
                      <a:pPr algn="r" fontAlgn="t"/>
                      <a:endParaRPr lang="ru-RU" sz="1000" b="1" i="0" u="none" strike="noStrike" dirty="0">
                        <a:latin typeface="Arial Cyr"/>
                        <a:cs typeface="Times New Roman" pitchFamily="18" charset="0"/>
                      </a:endParaRPr>
                    </a:p>
                  </a:txBody>
                  <a:tcPr marL="9525" marR="9525" marT="9525" marB="0">
                    <a:noFill/>
                  </a:tcPr>
                </a:tc>
              </a:tr>
            </a:tbl>
          </a:graphicData>
        </a:graphic>
      </p:graphicFrame>
      <p:pic>
        <p:nvPicPr>
          <p:cNvPr id="4" name="Picture 34" descr="gerb"/>
          <p:cNvPicPr>
            <a:picLocks noChangeAspect="1" noChangeArrowheads="1"/>
          </p:cNvPicPr>
          <p:nvPr/>
        </p:nvPicPr>
        <p:blipFill>
          <a:blip r:embed="rId2" cstate="print"/>
          <a:srcRect/>
          <a:stretch>
            <a:fillRect/>
          </a:stretch>
        </p:blipFill>
        <p:spPr bwMode="auto">
          <a:xfrm>
            <a:off x="1" y="0"/>
            <a:ext cx="357157" cy="714356"/>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н.в.2"/>
          <p:cNvPicPr>
            <a:picLocks noChangeAspect="1" noChangeArrowheads="1"/>
          </p:cNvPicPr>
          <p:nvPr/>
        </p:nvPicPr>
        <p:blipFill>
          <a:blip r:embed="rId2"/>
          <a:srcRect/>
          <a:stretch>
            <a:fillRect/>
          </a:stretch>
        </p:blipFill>
        <p:spPr bwMode="auto">
          <a:xfrm>
            <a:off x="0" y="1"/>
            <a:ext cx="9144000" cy="6857999"/>
          </a:xfrm>
          <a:prstGeom prst="rect">
            <a:avLst/>
          </a:prstGeom>
          <a:noFill/>
        </p:spPr>
      </p:pic>
      <p:sp>
        <p:nvSpPr>
          <p:cNvPr id="3686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36868" name="Rectangle 4"/>
          <p:cNvSpPr>
            <a:spLocks noChangeArrowheads="1"/>
          </p:cNvSpPr>
          <p:nvPr/>
        </p:nvSpPr>
        <p:spPr bwMode="auto">
          <a:xfrm>
            <a:off x="2500298" y="285728"/>
            <a:ext cx="3958840"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F243E"/>
                </a:solidFill>
                <a:effectLst/>
                <a:latin typeface="Arial" pitchFamily="34" charset="0"/>
                <a:ea typeface="Times New Roman" pitchFamily="18" charset="0"/>
                <a:cs typeface="Arial" pitchFamily="34" charset="0"/>
              </a:rPr>
              <a:t>Контактная информация</a:t>
            </a:r>
            <a:endParaRPr kumimoji="0" lang="ru-RU" sz="2400" b="0" i="0" u="none" strike="noStrike" cap="none" normalizeH="0" baseline="0" dirty="0" smtClean="0">
              <a:ln>
                <a:noFill/>
              </a:ln>
              <a:solidFill>
                <a:schemeClr val="tx1"/>
              </a:solidFill>
              <a:effectLst/>
              <a:latin typeface="Arial" pitchFamily="34" charset="0"/>
            </a:endParaRPr>
          </a:p>
        </p:txBody>
      </p:sp>
      <p:graphicFrame>
        <p:nvGraphicFramePr>
          <p:cNvPr id="6" name="Таблица 5"/>
          <p:cNvGraphicFramePr>
            <a:graphicFrameLocks noGrp="1"/>
          </p:cNvGraphicFramePr>
          <p:nvPr/>
        </p:nvGraphicFramePr>
        <p:xfrm>
          <a:off x="357159" y="928670"/>
          <a:ext cx="5357849" cy="4478274"/>
        </p:xfrm>
        <a:graphic>
          <a:graphicData uri="http://schemas.openxmlformats.org/drawingml/2006/table">
            <a:tbl>
              <a:tblPr/>
              <a:tblGrid>
                <a:gridCol w="2678924"/>
                <a:gridCol w="2678925"/>
              </a:tblGrid>
              <a:tr h="850940">
                <a:tc>
                  <a:txBody>
                    <a:bodyPr/>
                    <a:lstStyle/>
                    <a:p>
                      <a:pPr marR="179705" algn="ctr"/>
                      <a:r>
                        <a:rPr lang="ru-RU" sz="1400" dirty="0">
                          <a:latin typeface="Arial"/>
                          <a:ea typeface="Times New Roman"/>
                        </a:rPr>
                        <a:t>Заместитель Главы  Администрации </a:t>
                      </a:r>
                      <a:endParaRPr lang="ru-RU" sz="1400" dirty="0">
                        <a:latin typeface="Calibri"/>
                        <a:ea typeface="Times New Roman"/>
                      </a:endParaRPr>
                    </a:p>
                    <a:p>
                      <a:pPr marR="179705" algn="ctr"/>
                      <a:r>
                        <a:rPr lang="ru-RU" sz="1400" dirty="0">
                          <a:latin typeface="Arial"/>
                          <a:ea typeface="Times New Roman"/>
                        </a:rPr>
                        <a:t>по экономике, финансам и инвестициям </a:t>
                      </a:r>
                      <a:endParaRPr lang="ru-RU" sz="1400" dirty="0">
                        <a:latin typeface="Calibri"/>
                        <a:ea typeface="Times New Roman"/>
                      </a:endParaRPr>
                    </a:p>
                  </a:txBody>
                  <a:tcPr marL="50730" marR="5073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solidFill>
                      <a:srgbClr val="F2F2F2"/>
                    </a:solidFill>
                  </a:tcPr>
                </a:tc>
                <a:tc>
                  <a:txBody>
                    <a:bodyPr/>
                    <a:lstStyle/>
                    <a:p>
                      <a:pPr marR="179705" algn="ctr"/>
                      <a:r>
                        <a:rPr lang="ru-RU" sz="1400">
                          <a:latin typeface="Arial"/>
                          <a:ea typeface="Times New Roman"/>
                        </a:rPr>
                        <a:t>Сорокина Ольга Юрьевна</a:t>
                      </a:r>
                      <a:endParaRPr lang="ru-RU" sz="1400">
                        <a:latin typeface="Calibri"/>
                        <a:ea typeface="Times New Roman"/>
                      </a:endParaRPr>
                    </a:p>
                    <a:p>
                      <a:pPr marR="179705" algn="ctr"/>
                      <a:r>
                        <a:rPr lang="ru-RU" sz="1400">
                          <a:latin typeface="Arial"/>
                          <a:ea typeface="Times New Roman"/>
                        </a:rPr>
                        <a:t>тел.8(34145) 53104 </a:t>
                      </a:r>
                      <a:endParaRPr lang="ru-RU" sz="1400">
                        <a:latin typeface="Calibri"/>
                        <a:ea typeface="Times New Roman"/>
                      </a:endParaRPr>
                    </a:p>
                  </a:txBody>
                  <a:tcPr marL="50730" marR="5073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solidFill>
                      <a:srgbClr val="F2F2F2"/>
                    </a:solidFill>
                  </a:tcPr>
                </a:tc>
              </a:tr>
              <a:tr h="638124">
                <a:tc>
                  <a:txBody>
                    <a:bodyPr/>
                    <a:lstStyle/>
                    <a:p>
                      <a:pPr marR="179705" algn="ctr"/>
                      <a:r>
                        <a:rPr lang="ru-RU" sz="1400" dirty="0">
                          <a:latin typeface="Arial"/>
                          <a:ea typeface="Times New Roman"/>
                        </a:rPr>
                        <a:t>   Начальник</a:t>
                      </a:r>
                      <a:endParaRPr lang="ru-RU" sz="1400" dirty="0">
                        <a:latin typeface="Calibri"/>
                        <a:ea typeface="Times New Roman"/>
                      </a:endParaRPr>
                    </a:p>
                    <a:p>
                      <a:pPr marR="179705" algn="ctr"/>
                      <a:r>
                        <a:rPr lang="ru-RU" sz="1400" dirty="0">
                          <a:latin typeface="Arial"/>
                          <a:ea typeface="Times New Roman"/>
                        </a:rPr>
                        <a:t>Управления финансов </a:t>
                      </a:r>
                      <a:endParaRPr lang="ru-RU" sz="1400" dirty="0">
                        <a:latin typeface="Calibri"/>
                        <a:ea typeface="Times New Roman"/>
                      </a:endParaRPr>
                    </a:p>
                  </a:txBody>
                  <a:tcPr marL="50730" marR="5073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2F2F2"/>
                    </a:solidFill>
                  </a:tcPr>
                </a:tc>
                <a:tc>
                  <a:txBody>
                    <a:bodyPr/>
                    <a:lstStyle/>
                    <a:p>
                      <a:pPr marR="179705" algn="ctr"/>
                      <a:r>
                        <a:rPr lang="ru-RU" sz="1400" dirty="0" err="1">
                          <a:latin typeface="Arial"/>
                          <a:ea typeface="Times New Roman"/>
                        </a:rPr>
                        <a:t>Корпачева</a:t>
                      </a:r>
                      <a:r>
                        <a:rPr lang="ru-RU" sz="1400" dirty="0">
                          <a:latin typeface="Arial"/>
                          <a:ea typeface="Times New Roman"/>
                        </a:rPr>
                        <a:t> Надежда Георгиевна</a:t>
                      </a:r>
                      <a:endParaRPr lang="ru-RU" sz="1400" dirty="0">
                        <a:latin typeface="Calibri"/>
                        <a:ea typeface="Times New Roman"/>
                      </a:endParaRPr>
                    </a:p>
                    <a:p>
                      <a:pPr marR="179705" algn="ctr"/>
                      <a:r>
                        <a:rPr lang="ru-RU" sz="1400" dirty="0">
                          <a:latin typeface="Arial"/>
                          <a:ea typeface="Times New Roman"/>
                        </a:rPr>
                        <a:t>тел.8(34145) 52312 </a:t>
                      </a:r>
                      <a:endParaRPr lang="ru-RU" sz="1400" dirty="0">
                        <a:latin typeface="Calibri"/>
                        <a:ea typeface="Times New Roman"/>
                      </a:endParaRPr>
                    </a:p>
                  </a:txBody>
                  <a:tcPr marL="50730" marR="5073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2F2F2"/>
                    </a:solidFill>
                  </a:tcPr>
                </a:tc>
              </a:tr>
              <a:tr h="703108">
                <a:tc>
                  <a:txBody>
                    <a:bodyPr/>
                    <a:lstStyle/>
                    <a:p>
                      <a:pPr marR="179705" algn="ctr"/>
                      <a:r>
                        <a:rPr lang="ru-RU" sz="1400" dirty="0">
                          <a:latin typeface="Arial"/>
                          <a:ea typeface="Times New Roman"/>
                        </a:rPr>
                        <a:t>Заместитель начальника Управления - начальник </a:t>
                      </a:r>
                      <a:endParaRPr lang="ru-RU" sz="1400" dirty="0">
                        <a:latin typeface="Calibri"/>
                        <a:ea typeface="Times New Roman"/>
                      </a:endParaRPr>
                    </a:p>
                    <a:p>
                      <a:pPr marR="179705" algn="ctr"/>
                      <a:r>
                        <a:rPr lang="ru-RU" sz="1400" dirty="0">
                          <a:latin typeface="Arial"/>
                          <a:ea typeface="Times New Roman"/>
                        </a:rPr>
                        <a:t>бюджетного отдела </a:t>
                      </a:r>
                      <a:endParaRPr lang="ru-RU" sz="1400" dirty="0">
                        <a:latin typeface="Calibri"/>
                        <a:ea typeface="Times New Roman"/>
                      </a:endParaRPr>
                    </a:p>
                  </a:txBody>
                  <a:tcPr marL="50730" marR="5073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2F2F2"/>
                    </a:solidFill>
                  </a:tcPr>
                </a:tc>
                <a:tc>
                  <a:txBody>
                    <a:bodyPr/>
                    <a:lstStyle/>
                    <a:p>
                      <a:pPr algn="ctr"/>
                      <a:r>
                        <a:rPr lang="ru-RU" sz="1400" dirty="0">
                          <a:latin typeface="Arial"/>
                          <a:ea typeface="Times New Roman"/>
                        </a:rPr>
                        <a:t>Семенова Татьяна Евгеньевна</a:t>
                      </a:r>
                      <a:endParaRPr lang="ru-RU" sz="1400" dirty="0">
                        <a:latin typeface="Calibri"/>
                        <a:ea typeface="Times New Roman"/>
                      </a:endParaRPr>
                    </a:p>
                    <a:p>
                      <a:pPr marR="179705" algn="ctr"/>
                      <a:r>
                        <a:rPr lang="ru-RU" sz="1400" dirty="0">
                          <a:latin typeface="Arial"/>
                          <a:ea typeface="Times New Roman"/>
                        </a:rPr>
                        <a:t>тел.8(34145) 51379 </a:t>
                      </a:r>
                      <a:endParaRPr lang="ru-RU" sz="1400" dirty="0">
                        <a:latin typeface="Calibri"/>
                        <a:ea typeface="Times New Roman"/>
                      </a:endParaRPr>
                    </a:p>
                  </a:txBody>
                  <a:tcPr marL="50730" marR="5073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2F2F2"/>
                    </a:solidFill>
                  </a:tcPr>
                </a:tc>
              </a:tr>
              <a:tr h="693337">
                <a:tc>
                  <a:txBody>
                    <a:bodyPr/>
                    <a:lstStyle/>
                    <a:p>
                      <a:pPr marR="179705" algn="ctr"/>
                      <a:r>
                        <a:rPr lang="ru-RU" sz="1400">
                          <a:latin typeface="Arial"/>
                          <a:ea typeface="Times New Roman"/>
                        </a:rPr>
                        <a:t>Начальник </a:t>
                      </a:r>
                      <a:endParaRPr lang="ru-RU" sz="1400">
                        <a:latin typeface="Calibri"/>
                        <a:ea typeface="Times New Roman"/>
                      </a:endParaRPr>
                    </a:p>
                    <a:p>
                      <a:pPr marR="179705" algn="ctr"/>
                      <a:r>
                        <a:rPr lang="ru-RU" sz="1400">
                          <a:latin typeface="Arial"/>
                          <a:ea typeface="Times New Roman"/>
                        </a:rPr>
                        <a:t>отдела учета и отчетности - главный бухгалтер </a:t>
                      </a:r>
                      <a:endParaRPr lang="ru-RU" sz="1400">
                        <a:latin typeface="Calibri"/>
                        <a:ea typeface="Times New Roman"/>
                      </a:endParaRPr>
                    </a:p>
                  </a:txBody>
                  <a:tcPr marL="50730" marR="5073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2F2F2"/>
                    </a:solidFill>
                  </a:tcPr>
                </a:tc>
                <a:tc>
                  <a:txBody>
                    <a:bodyPr/>
                    <a:lstStyle/>
                    <a:p>
                      <a:pPr marR="179705" algn="ctr"/>
                      <a:r>
                        <a:rPr lang="ru-RU" sz="1400" dirty="0" err="1">
                          <a:latin typeface="Arial"/>
                          <a:ea typeface="Times New Roman"/>
                        </a:rPr>
                        <a:t>Соломенникова</a:t>
                      </a:r>
                      <a:r>
                        <a:rPr lang="ru-RU" sz="1400" dirty="0">
                          <a:latin typeface="Arial"/>
                          <a:ea typeface="Times New Roman"/>
                        </a:rPr>
                        <a:t> Елена Борисовна</a:t>
                      </a:r>
                      <a:endParaRPr lang="ru-RU" sz="1400" dirty="0">
                        <a:latin typeface="Calibri"/>
                        <a:ea typeface="Times New Roman"/>
                      </a:endParaRPr>
                    </a:p>
                    <a:p>
                      <a:pPr marR="179705" algn="ctr"/>
                      <a:r>
                        <a:rPr lang="ru-RU" sz="1400" dirty="0">
                          <a:latin typeface="Arial"/>
                          <a:ea typeface="Times New Roman"/>
                        </a:rPr>
                        <a:t>тел.8(34145) 48196 </a:t>
                      </a:r>
                      <a:endParaRPr lang="ru-RU" sz="1400" dirty="0">
                        <a:latin typeface="Calibri"/>
                        <a:ea typeface="Times New Roman"/>
                      </a:endParaRPr>
                    </a:p>
                  </a:txBody>
                  <a:tcPr marL="50730" marR="5073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2F2F2"/>
                    </a:solidFill>
                  </a:tcPr>
                </a:tc>
              </a:tr>
              <a:tr h="808778">
                <a:tc>
                  <a:txBody>
                    <a:bodyPr/>
                    <a:lstStyle/>
                    <a:p>
                      <a:pPr marR="179705" algn="ctr"/>
                      <a:r>
                        <a:rPr lang="ru-RU" sz="1400">
                          <a:latin typeface="Arial"/>
                          <a:ea typeface="Times New Roman"/>
                        </a:rPr>
                        <a:t>Начальник </a:t>
                      </a:r>
                      <a:endParaRPr lang="ru-RU" sz="1400">
                        <a:latin typeface="Calibri"/>
                        <a:ea typeface="Times New Roman"/>
                      </a:endParaRPr>
                    </a:p>
                    <a:p>
                      <a:pPr marR="179705" algn="ctr"/>
                      <a:r>
                        <a:rPr lang="ru-RU" sz="1400">
                          <a:latin typeface="Arial"/>
                          <a:ea typeface="Times New Roman"/>
                        </a:rPr>
                        <a:t>отдела доходов и финансирования отраслей экономики </a:t>
                      </a:r>
                      <a:endParaRPr lang="ru-RU" sz="1400">
                        <a:latin typeface="Calibri"/>
                        <a:ea typeface="Times New Roman"/>
                      </a:endParaRPr>
                    </a:p>
                  </a:txBody>
                  <a:tcPr marL="50730" marR="5073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2F2F2"/>
                    </a:solidFill>
                  </a:tcPr>
                </a:tc>
                <a:tc>
                  <a:txBody>
                    <a:bodyPr/>
                    <a:lstStyle/>
                    <a:p>
                      <a:pPr marR="179705" algn="ctr"/>
                      <a:r>
                        <a:rPr lang="ru-RU" sz="1400" dirty="0">
                          <a:latin typeface="Arial"/>
                          <a:ea typeface="Times New Roman"/>
                        </a:rPr>
                        <a:t>Вершинина Татьяна Анатольевна</a:t>
                      </a:r>
                      <a:endParaRPr lang="ru-RU" sz="1400" dirty="0">
                        <a:latin typeface="Calibri"/>
                        <a:ea typeface="Times New Roman"/>
                      </a:endParaRPr>
                    </a:p>
                    <a:p>
                      <a:pPr marR="179705" algn="ctr"/>
                      <a:r>
                        <a:rPr lang="ru-RU" sz="1400" dirty="0">
                          <a:latin typeface="Arial"/>
                          <a:ea typeface="Times New Roman"/>
                        </a:rPr>
                        <a:t>тел.8(34145) 52772 </a:t>
                      </a:r>
                      <a:endParaRPr lang="ru-RU" sz="1400" dirty="0">
                        <a:latin typeface="Calibri"/>
                        <a:ea typeface="Times New Roman"/>
                      </a:endParaRPr>
                    </a:p>
                  </a:txBody>
                  <a:tcPr marL="50730" marR="5073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2F2F2"/>
                    </a:solidFill>
                  </a:tcPr>
                </a:tc>
              </a:tr>
              <a:tr h="734869">
                <a:tc>
                  <a:txBody>
                    <a:bodyPr/>
                    <a:lstStyle/>
                    <a:p>
                      <a:pPr marR="179705" algn="ctr"/>
                      <a:r>
                        <a:rPr lang="ru-RU" sz="1400" dirty="0">
                          <a:latin typeface="Arial"/>
                          <a:ea typeface="Times New Roman"/>
                        </a:rPr>
                        <a:t>Начальник отдела </a:t>
                      </a:r>
                      <a:endParaRPr lang="ru-RU" sz="1400" dirty="0">
                        <a:latin typeface="Calibri"/>
                        <a:ea typeface="Times New Roman"/>
                      </a:endParaRPr>
                    </a:p>
                    <a:p>
                      <a:pPr marR="179705" algn="ctr"/>
                      <a:r>
                        <a:rPr lang="ru-RU" sz="1400" dirty="0">
                          <a:latin typeface="Arial"/>
                          <a:ea typeface="Times New Roman"/>
                        </a:rPr>
                        <a:t>казначейского исполнения бюджета </a:t>
                      </a:r>
                      <a:endParaRPr lang="ru-RU" sz="1400" dirty="0">
                        <a:latin typeface="Calibri"/>
                        <a:ea typeface="Times New Roman"/>
                      </a:endParaRPr>
                    </a:p>
                  </a:txBody>
                  <a:tcPr marL="50730" marR="5073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2F2F2"/>
                    </a:solidFill>
                  </a:tcPr>
                </a:tc>
                <a:tc>
                  <a:txBody>
                    <a:bodyPr/>
                    <a:lstStyle/>
                    <a:p>
                      <a:pPr marR="179705" algn="ctr"/>
                      <a:r>
                        <a:rPr lang="ru-RU" sz="1400" dirty="0" err="1">
                          <a:latin typeface="Arial"/>
                          <a:ea typeface="Times New Roman"/>
                        </a:rPr>
                        <a:t>Фурина</a:t>
                      </a:r>
                      <a:r>
                        <a:rPr lang="ru-RU" sz="1400" dirty="0">
                          <a:latin typeface="Arial"/>
                          <a:ea typeface="Times New Roman"/>
                        </a:rPr>
                        <a:t> Ирина </a:t>
                      </a:r>
                      <a:r>
                        <a:rPr lang="ru-RU" sz="1400" dirty="0" err="1">
                          <a:latin typeface="Arial"/>
                          <a:ea typeface="Times New Roman"/>
                        </a:rPr>
                        <a:t>Брониславовна</a:t>
                      </a:r>
                      <a:endParaRPr lang="ru-RU" sz="1400" dirty="0">
                        <a:latin typeface="Calibri"/>
                        <a:ea typeface="Times New Roman"/>
                      </a:endParaRPr>
                    </a:p>
                    <a:p>
                      <a:pPr marR="179705" algn="ctr"/>
                      <a:r>
                        <a:rPr lang="ru-RU" sz="1400" dirty="0">
                          <a:latin typeface="Arial"/>
                          <a:ea typeface="Times New Roman"/>
                        </a:rPr>
                        <a:t>тел.8(34145) 52636 </a:t>
                      </a:r>
                      <a:endParaRPr lang="ru-RU" sz="1400" dirty="0">
                        <a:latin typeface="Calibri"/>
                        <a:ea typeface="Times New Roman"/>
                      </a:endParaRPr>
                    </a:p>
                  </a:txBody>
                  <a:tcPr marL="50730" marR="5073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F2F2F2"/>
                    </a:solidFill>
                  </a:tcPr>
                </a:tc>
              </a:tr>
            </a:tbl>
          </a:graphicData>
        </a:graphic>
      </p:graphicFrame>
      <p:sp>
        <p:nvSpPr>
          <p:cNvPr id="7" name="Прямоугольник 6"/>
          <p:cNvSpPr>
            <a:spLocks noChangeArrowheads="1"/>
          </p:cNvSpPr>
          <p:nvPr/>
        </p:nvSpPr>
        <p:spPr bwMode="auto">
          <a:xfrm>
            <a:off x="6143636" y="1643050"/>
            <a:ext cx="2714612" cy="1477328"/>
          </a:xfrm>
          <a:prstGeom prst="rect">
            <a:avLst/>
          </a:prstGeom>
          <a:noFill/>
          <a:ln w="9525">
            <a:noFill/>
            <a:miter lim="800000"/>
            <a:headEnd/>
            <a:tailEnd/>
          </a:ln>
        </p:spPr>
        <p:txBody>
          <a:bodyPr wrap="square">
            <a:spAutoFit/>
          </a:bodyPr>
          <a:lstStyle>
            <a:defPPr>
              <a:defRPr lang="ru-RU"/>
            </a:defPPr>
            <a:lvl1pPr algn="l" rtl="0" fontAlgn="base">
              <a:spcBef>
                <a:spcPct val="0"/>
              </a:spcBef>
              <a:spcAft>
                <a:spcPct val="0"/>
              </a:spcAft>
              <a:defRPr kern="1200">
                <a:solidFill>
                  <a:schemeClr val="tx1"/>
                </a:solidFill>
                <a:latin typeface="Tahoma" pitchFamily="34" charset="0"/>
                <a:ea typeface="+mn-ea"/>
                <a:cs typeface="Arial" pitchFamily="34" charset="0"/>
              </a:defRPr>
            </a:lvl1pPr>
            <a:lvl2pPr marL="457200" algn="l" rtl="0" fontAlgn="base">
              <a:spcBef>
                <a:spcPct val="0"/>
              </a:spcBef>
              <a:spcAft>
                <a:spcPct val="0"/>
              </a:spcAft>
              <a:defRPr kern="1200">
                <a:solidFill>
                  <a:schemeClr val="tx1"/>
                </a:solidFill>
                <a:latin typeface="Tahoma" pitchFamily="34" charset="0"/>
                <a:ea typeface="+mn-ea"/>
                <a:cs typeface="Arial" pitchFamily="34" charset="0"/>
              </a:defRPr>
            </a:lvl2pPr>
            <a:lvl3pPr marL="914400" algn="l" rtl="0" fontAlgn="base">
              <a:spcBef>
                <a:spcPct val="0"/>
              </a:spcBef>
              <a:spcAft>
                <a:spcPct val="0"/>
              </a:spcAft>
              <a:defRPr kern="1200">
                <a:solidFill>
                  <a:schemeClr val="tx1"/>
                </a:solidFill>
                <a:latin typeface="Tahoma" pitchFamily="34" charset="0"/>
                <a:ea typeface="+mn-ea"/>
                <a:cs typeface="Arial" pitchFamily="34" charset="0"/>
              </a:defRPr>
            </a:lvl3pPr>
            <a:lvl4pPr marL="1371600" algn="l" rtl="0" fontAlgn="base">
              <a:spcBef>
                <a:spcPct val="0"/>
              </a:spcBef>
              <a:spcAft>
                <a:spcPct val="0"/>
              </a:spcAft>
              <a:defRPr kern="1200">
                <a:solidFill>
                  <a:schemeClr val="tx1"/>
                </a:solidFill>
                <a:latin typeface="Tahoma" pitchFamily="34" charset="0"/>
                <a:ea typeface="+mn-ea"/>
                <a:cs typeface="Arial" pitchFamily="34" charset="0"/>
              </a:defRPr>
            </a:lvl4pPr>
            <a:lvl5pPr marL="1828800" algn="l" rtl="0" fontAlgn="base">
              <a:spcBef>
                <a:spcPct val="0"/>
              </a:spcBef>
              <a:spcAft>
                <a:spcPct val="0"/>
              </a:spcAft>
              <a:defRPr kern="1200">
                <a:solidFill>
                  <a:schemeClr val="tx1"/>
                </a:solidFill>
                <a:latin typeface="Tahoma" pitchFamily="34" charset="0"/>
                <a:ea typeface="+mn-ea"/>
                <a:cs typeface="Arial" pitchFamily="34" charset="0"/>
              </a:defRPr>
            </a:lvl5pPr>
            <a:lvl6pPr marL="2286000" algn="l" defTabSz="914400" rtl="0" eaLnBrk="1" latinLnBrk="0" hangingPunct="1">
              <a:defRPr kern="1200">
                <a:solidFill>
                  <a:schemeClr val="tx1"/>
                </a:solidFill>
                <a:latin typeface="Tahoma" pitchFamily="34" charset="0"/>
                <a:ea typeface="+mn-ea"/>
                <a:cs typeface="Arial" pitchFamily="34" charset="0"/>
              </a:defRPr>
            </a:lvl6pPr>
            <a:lvl7pPr marL="2743200" algn="l" defTabSz="914400" rtl="0" eaLnBrk="1" latinLnBrk="0" hangingPunct="1">
              <a:defRPr kern="1200">
                <a:solidFill>
                  <a:schemeClr val="tx1"/>
                </a:solidFill>
                <a:latin typeface="Tahoma" pitchFamily="34" charset="0"/>
                <a:ea typeface="+mn-ea"/>
                <a:cs typeface="Arial" pitchFamily="34" charset="0"/>
              </a:defRPr>
            </a:lvl7pPr>
            <a:lvl8pPr marL="3200400" algn="l" defTabSz="914400" rtl="0" eaLnBrk="1" latinLnBrk="0" hangingPunct="1">
              <a:defRPr kern="1200">
                <a:solidFill>
                  <a:schemeClr val="tx1"/>
                </a:solidFill>
                <a:latin typeface="Tahoma" pitchFamily="34" charset="0"/>
                <a:ea typeface="+mn-ea"/>
                <a:cs typeface="Arial" pitchFamily="34" charset="0"/>
              </a:defRPr>
            </a:lvl8pPr>
            <a:lvl9pPr marL="3657600" algn="l" defTabSz="914400" rtl="0" eaLnBrk="1" latinLnBrk="0" hangingPunct="1">
              <a:defRPr kern="1200">
                <a:solidFill>
                  <a:schemeClr val="tx1"/>
                </a:solidFill>
                <a:latin typeface="Tahoma" pitchFamily="34" charset="0"/>
                <a:ea typeface="+mn-ea"/>
                <a:cs typeface="Arial" pitchFamily="34" charset="0"/>
              </a:defRPr>
            </a:lvl9pPr>
          </a:lstStyle>
          <a:p>
            <a:pPr indent="269875" algn="just" eaLnBrk="0" hangingPunct="0"/>
            <a:r>
              <a:rPr lang="ru-RU" dirty="0">
                <a:latin typeface="Arial" pitchFamily="34" charset="0"/>
                <a:cs typeface="Times New Roman" pitchFamily="18" charset="0"/>
              </a:rPr>
              <a:t>Пн. – Чт. 8:30 </a:t>
            </a:r>
            <a:r>
              <a:rPr lang="ru-RU" dirty="0">
                <a:cs typeface="Times New Roman" pitchFamily="18" charset="0"/>
              </a:rPr>
              <a:t>–</a:t>
            </a:r>
            <a:r>
              <a:rPr lang="ru-RU" dirty="0">
                <a:latin typeface="Arial" pitchFamily="34" charset="0"/>
                <a:cs typeface="Times New Roman" pitchFamily="18" charset="0"/>
              </a:rPr>
              <a:t> 17:30</a:t>
            </a:r>
            <a:endParaRPr lang="ru-RU" dirty="0">
              <a:cs typeface="Times New Roman" pitchFamily="18" charset="0"/>
            </a:endParaRPr>
          </a:p>
          <a:p>
            <a:pPr indent="269875" algn="just" eaLnBrk="0" hangingPunct="0"/>
            <a:r>
              <a:rPr lang="ru-RU" dirty="0" smtClean="0">
                <a:latin typeface="Arial" pitchFamily="34" charset="0"/>
                <a:cs typeface="Times New Roman" pitchFamily="18" charset="0"/>
              </a:rPr>
              <a:t>Пт</a:t>
            </a:r>
            <a:r>
              <a:rPr lang="ru-RU" dirty="0">
                <a:latin typeface="Arial" pitchFamily="34" charset="0"/>
                <a:cs typeface="Times New Roman" pitchFamily="18" charset="0"/>
              </a:rPr>
              <a:t>.    8:30 </a:t>
            </a:r>
            <a:r>
              <a:rPr lang="ru-RU" dirty="0">
                <a:cs typeface="Times New Roman" pitchFamily="18" charset="0"/>
              </a:rPr>
              <a:t>–</a:t>
            </a:r>
            <a:r>
              <a:rPr lang="ru-RU" dirty="0">
                <a:latin typeface="Arial" pitchFamily="34" charset="0"/>
                <a:cs typeface="Times New Roman" pitchFamily="18" charset="0"/>
              </a:rPr>
              <a:t> 16:30</a:t>
            </a:r>
          </a:p>
          <a:p>
            <a:pPr indent="269875" algn="just" eaLnBrk="0" hangingPunct="0"/>
            <a:r>
              <a:rPr lang="ru-RU" dirty="0">
                <a:latin typeface="Arial" pitchFamily="34" charset="0"/>
                <a:cs typeface="Times New Roman" pitchFamily="18" charset="0"/>
              </a:rPr>
              <a:t>Сб. – Вс. выходной</a:t>
            </a:r>
            <a:endParaRPr lang="ru-RU" dirty="0">
              <a:cs typeface="Times New Roman" pitchFamily="18" charset="0"/>
            </a:endParaRPr>
          </a:p>
          <a:p>
            <a:pPr indent="269875" algn="just" eaLnBrk="0" hangingPunct="0"/>
            <a:endParaRPr lang="ru-RU" dirty="0" smtClean="0">
              <a:latin typeface="Arial" pitchFamily="34" charset="0"/>
              <a:cs typeface="Times New Roman" pitchFamily="18" charset="0"/>
            </a:endParaRPr>
          </a:p>
          <a:p>
            <a:pPr indent="269875" algn="just" eaLnBrk="0" hangingPunct="0"/>
            <a:r>
              <a:rPr lang="ru-RU" dirty="0" smtClean="0">
                <a:latin typeface="Arial" pitchFamily="34" charset="0"/>
                <a:cs typeface="Times New Roman" pitchFamily="18" charset="0"/>
              </a:rPr>
              <a:t>Обед </a:t>
            </a:r>
            <a:r>
              <a:rPr lang="ru-RU" dirty="0">
                <a:latin typeface="Arial" pitchFamily="34" charset="0"/>
                <a:cs typeface="Times New Roman" pitchFamily="18" charset="0"/>
              </a:rPr>
              <a:t>12:00 - 12:48</a:t>
            </a:r>
            <a:endParaRPr lang="ru-RU" sz="2800" dirty="0"/>
          </a:p>
        </p:txBody>
      </p:sp>
      <p:pic>
        <p:nvPicPr>
          <p:cNvPr id="36869" name="Рисунок 15"/>
          <p:cNvPicPr>
            <a:picLocks noChangeAspect="1" noChangeArrowheads="1"/>
          </p:cNvPicPr>
          <p:nvPr/>
        </p:nvPicPr>
        <p:blipFill>
          <a:blip r:embed="rId3"/>
          <a:srcRect/>
          <a:stretch>
            <a:fillRect/>
          </a:stretch>
        </p:blipFill>
        <p:spPr bwMode="auto">
          <a:xfrm>
            <a:off x="6929454" y="3143248"/>
            <a:ext cx="1214446" cy="1357322"/>
          </a:xfrm>
          <a:prstGeom prst="rect">
            <a:avLst/>
          </a:prstGeom>
          <a:noFill/>
        </p:spPr>
      </p:pic>
      <p:sp>
        <p:nvSpPr>
          <p:cNvPr id="36871" name="Rectangle 7"/>
          <p:cNvSpPr>
            <a:spLocks noChangeArrowheads="1"/>
          </p:cNvSpPr>
          <p:nvPr/>
        </p:nvSpPr>
        <p:spPr bwMode="auto">
          <a:xfrm>
            <a:off x="6143636" y="785794"/>
            <a:ext cx="2500330" cy="9848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Arial" pitchFamily="34" charset="0"/>
                <a:ea typeface="+mn-ea"/>
              </a:rPr>
              <a:t>                                                                   </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000000"/>
                </a:solidFill>
                <a:effectLst/>
                <a:latin typeface="Arial" pitchFamily="34" charset="0"/>
                <a:ea typeface="+mn-ea"/>
              </a:rPr>
              <a:t>      </a:t>
            </a:r>
            <a:r>
              <a:rPr kumimoji="0" lang="ru-RU" sz="1800" b="1" i="0" u="none" strike="noStrike" cap="none" normalizeH="0" baseline="0" dirty="0" smtClean="0">
                <a:ln>
                  <a:noFill/>
                </a:ln>
                <a:solidFill>
                  <a:srgbClr val="0F243E"/>
                </a:solidFill>
                <a:effectLst/>
                <a:latin typeface="Arial" pitchFamily="34" charset="0"/>
                <a:ea typeface="Times New Roman" pitchFamily="18" charset="0"/>
                <a:cs typeface="Arial" pitchFamily="34" charset="0"/>
              </a:rPr>
              <a:t>График работы:</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36872" name="Rectangle 8"/>
          <p:cNvSpPr>
            <a:spLocks noChangeArrowheads="1"/>
          </p:cNvSpPr>
          <p:nvPr/>
        </p:nvSpPr>
        <p:spPr bwMode="auto">
          <a:xfrm>
            <a:off x="0" y="20669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36874" name="Rectangle 10"/>
          <p:cNvSpPr>
            <a:spLocks noChangeArrowheads="1"/>
          </p:cNvSpPr>
          <p:nvPr/>
        </p:nvSpPr>
        <p:spPr bwMode="auto">
          <a:xfrm>
            <a:off x="6000760" y="4500570"/>
            <a:ext cx="3143240" cy="10002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84488" algn="l"/>
              </a:tabLst>
            </a:pPr>
            <a:r>
              <a:rPr kumimoji="0" lang="ru-RU" sz="1500" b="0" i="0" u="none" strike="noStrike" cap="none" normalizeH="0" baseline="0" dirty="0" smtClean="0">
                <a:ln>
                  <a:noFill/>
                </a:ln>
                <a:solidFill>
                  <a:srgbClr val="0F243E"/>
                </a:solidFill>
                <a:effectLst/>
                <a:latin typeface="Tahoma" pitchFamily="34" charset="0"/>
                <a:ea typeface="Times New Roman" pitchFamily="18" charset="0"/>
                <a:cs typeface="Tahoma" pitchFamily="34" charset="0"/>
              </a:rPr>
              <a:t>Электронная почта Управления финансов Администрации г.Воткинска:</a:t>
            </a:r>
            <a:endParaRPr kumimoji="0" lang="ru-RU" sz="15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884488" algn="l"/>
              </a:tabLst>
            </a:pPr>
            <a:r>
              <a:rPr kumimoji="0" lang="ru-RU" sz="1400" b="1" i="0" u="none" strike="noStrike" cap="none" normalizeH="0" baseline="0" dirty="0" err="1" smtClean="0">
                <a:ln>
                  <a:noFill/>
                </a:ln>
                <a:solidFill>
                  <a:srgbClr val="365F91"/>
                </a:solidFill>
                <a:effectLst/>
                <a:latin typeface="Tahoma" pitchFamily="34" charset="0"/>
                <a:ea typeface="Times New Roman" pitchFamily="18" charset="0"/>
                <a:cs typeface="Tahoma" pitchFamily="34" charset="0"/>
                <a:hlinkClick r:id="rId4"/>
              </a:rPr>
              <a:t>min</a:t>
            </a:r>
            <a:r>
              <a:rPr kumimoji="0" lang="en-US" sz="1400" b="1" i="0" u="none" strike="noStrike" cap="none" normalizeH="0" baseline="0" dirty="0" smtClean="0">
                <a:ln>
                  <a:noFill/>
                </a:ln>
                <a:solidFill>
                  <a:srgbClr val="365F91"/>
                </a:solidFill>
                <a:effectLst/>
                <a:latin typeface="Tahoma" pitchFamily="34" charset="0"/>
                <a:ea typeface="Times New Roman" pitchFamily="18" charset="0"/>
                <a:cs typeface="Tahoma" pitchFamily="34" charset="0"/>
                <a:hlinkClick r:id="rId4"/>
              </a:rPr>
              <a:t>fin</a:t>
            </a:r>
            <a:r>
              <a:rPr kumimoji="0" lang="ru-RU" sz="1400" b="1" i="0" u="none" strike="noStrike" cap="none" normalizeH="0" baseline="0" dirty="0" smtClean="0">
                <a:ln>
                  <a:noFill/>
                </a:ln>
                <a:solidFill>
                  <a:srgbClr val="365F91"/>
                </a:solidFill>
                <a:effectLst/>
                <a:latin typeface="Tahoma" pitchFamily="34" charset="0"/>
                <a:ea typeface="Times New Roman" pitchFamily="18" charset="0"/>
                <a:cs typeface="Tahoma" pitchFamily="34" charset="0"/>
                <a:hlinkClick r:id="rId4"/>
              </a:rPr>
              <a:t>28</a:t>
            </a:r>
            <a:r>
              <a:rPr kumimoji="0" lang="en-US" sz="1400" b="1" i="0" u="none" strike="noStrike" cap="none" normalizeH="0" baseline="0" dirty="0" err="1" smtClean="0">
                <a:ln>
                  <a:noFill/>
                </a:ln>
                <a:solidFill>
                  <a:srgbClr val="365F91"/>
                </a:solidFill>
                <a:effectLst/>
                <a:latin typeface="Tahoma" pitchFamily="34" charset="0"/>
                <a:ea typeface="Times New Roman" pitchFamily="18" charset="0"/>
                <a:cs typeface="Tahoma" pitchFamily="34" charset="0"/>
                <a:hlinkClick r:id="rId4"/>
              </a:rPr>
              <a:t>votkinsk</a:t>
            </a:r>
            <a:r>
              <a:rPr kumimoji="0" lang="ru-RU" sz="1400" b="1" i="0" u="none" strike="noStrike" cap="none" normalizeH="0" baseline="0" dirty="0" smtClean="0">
                <a:ln>
                  <a:noFill/>
                </a:ln>
                <a:solidFill>
                  <a:srgbClr val="365F91"/>
                </a:solidFill>
                <a:effectLst/>
                <a:latin typeface="Tahoma" pitchFamily="34" charset="0"/>
                <a:ea typeface="Times New Roman" pitchFamily="18" charset="0"/>
                <a:cs typeface="Tahoma" pitchFamily="34" charset="0"/>
                <a:hlinkClick r:id="rId4"/>
              </a:rPr>
              <a:t>@</a:t>
            </a:r>
            <a:r>
              <a:rPr kumimoji="0" lang="en-US" sz="1400" b="1" i="0" u="none" strike="noStrike" cap="none" normalizeH="0" baseline="0" dirty="0" err="1" smtClean="0">
                <a:ln>
                  <a:noFill/>
                </a:ln>
                <a:solidFill>
                  <a:srgbClr val="365F91"/>
                </a:solidFill>
                <a:effectLst/>
                <a:latin typeface="Tahoma" pitchFamily="34" charset="0"/>
                <a:ea typeface="Times New Roman" pitchFamily="18" charset="0"/>
                <a:cs typeface="Tahoma" pitchFamily="34" charset="0"/>
                <a:hlinkClick r:id="rId4"/>
              </a:rPr>
              <a:t>yandex</a:t>
            </a:r>
            <a:r>
              <a:rPr kumimoji="0" lang="ru-RU" sz="1400" b="1" i="0" u="none" strike="noStrike" cap="none" normalizeH="0" baseline="0" dirty="0" smtClean="0">
                <a:ln>
                  <a:noFill/>
                </a:ln>
                <a:solidFill>
                  <a:srgbClr val="365F91"/>
                </a:solidFill>
                <a:effectLst/>
                <a:latin typeface="Tahoma" pitchFamily="34" charset="0"/>
                <a:ea typeface="Times New Roman" pitchFamily="18" charset="0"/>
                <a:cs typeface="Tahoma" pitchFamily="34" charset="0"/>
                <a:hlinkClick r:id="rId4"/>
              </a:rPr>
              <a:t>.</a:t>
            </a:r>
            <a:r>
              <a:rPr kumimoji="0" lang="en-US" sz="1400" b="1" i="0" u="none" strike="noStrike" cap="none" normalizeH="0" baseline="0" dirty="0" err="1" smtClean="0">
                <a:ln>
                  <a:noFill/>
                </a:ln>
                <a:solidFill>
                  <a:srgbClr val="365F91"/>
                </a:solidFill>
                <a:effectLst/>
                <a:latin typeface="Tahoma" pitchFamily="34" charset="0"/>
                <a:ea typeface="Times New Roman" pitchFamily="18" charset="0"/>
                <a:cs typeface="Tahoma" pitchFamily="34" charset="0"/>
                <a:hlinkClick r:id="rId4"/>
              </a:rPr>
              <a:t>ru</a:t>
            </a:r>
            <a:endParaRPr kumimoji="0" lang="en-US" sz="1800" b="0" i="0" u="none" strike="noStrike" cap="none" normalizeH="0" baseline="0" dirty="0" smtClean="0">
              <a:ln>
                <a:noFill/>
              </a:ln>
              <a:solidFill>
                <a:schemeClr val="tx1"/>
              </a:solidFill>
              <a:effectLst/>
              <a:latin typeface="Arial" pitchFamily="34" charset="0"/>
            </a:endParaRPr>
          </a:p>
        </p:txBody>
      </p:sp>
      <p:sp>
        <p:nvSpPr>
          <p:cNvPr id="36875" name="Rectangle 11"/>
          <p:cNvSpPr>
            <a:spLocks noChangeArrowheads="1"/>
          </p:cNvSpPr>
          <p:nvPr/>
        </p:nvSpPr>
        <p:spPr bwMode="auto">
          <a:xfrm>
            <a:off x="0" y="5643578"/>
            <a:ext cx="9144000" cy="1015663"/>
          </a:xfrm>
          <a:prstGeom prst="rect">
            <a:avLst/>
          </a:prstGeom>
          <a:solidFill>
            <a:srgbClr val="F3FFF3"/>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500" b="1" i="0" u="none" strike="noStrike" cap="none" normalizeH="0" baseline="0" dirty="0" smtClean="0">
                <a:ln>
                  <a:noFill/>
                </a:ln>
                <a:solidFill>
                  <a:srgbClr val="052635"/>
                </a:solidFill>
                <a:effectLst/>
                <a:latin typeface="Arial" pitchFamily="34" charset="0"/>
                <a:ea typeface="Times New Roman" pitchFamily="18" charset="0"/>
                <a:cs typeface="Arial" pitchFamily="34" charset="0"/>
              </a:rPr>
              <a:t>Заместитель главы Администрации города Воткинска по экономике, финансам и инвестициям –</a:t>
            </a:r>
            <a:r>
              <a:rPr kumimoji="0" lang="ru-RU" sz="1500" b="1" i="0" u="none" strike="noStrike" cap="none" normalizeH="0" dirty="0" smtClean="0">
                <a:ln>
                  <a:noFill/>
                </a:ln>
                <a:solidFill>
                  <a:srgbClr val="052635"/>
                </a:solidFill>
                <a:effectLst/>
                <a:latin typeface="Arial" pitchFamily="34" charset="0"/>
                <a:ea typeface="Times New Roman" pitchFamily="18" charset="0"/>
                <a:cs typeface="Arial" pitchFamily="34" charset="0"/>
              </a:rPr>
              <a:t> </a:t>
            </a:r>
            <a:r>
              <a:rPr kumimoji="0" lang="ru-RU" sz="1500" b="1" i="0" u="none" strike="noStrike" cap="none" normalizeH="0" baseline="0" dirty="0" smtClean="0">
                <a:ln>
                  <a:noFill/>
                </a:ln>
                <a:solidFill>
                  <a:srgbClr val="052635"/>
                </a:solidFill>
                <a:effectLst/>
                <a:latin typeface="Arial" pitchFamily="34" charset="0"/>
                <a:ea typeface="Times New Roman" pitchFamily="18" charset="0"/>
                <a:cs typeface="Arial" pitchFamily="34" charset="0"/>
              </a:rPr>
              <a:t>Сорокина Ольга Юрьевна</a:t>
            </a:r>
            <a:r>
              <a:rPr kumimoji="0" lang="ru-RU" sz="1500" b="0" i="0" u="none" strike="noStrike" cap="none" normalizeH="0" baseline="0" dirty="0" smtClean="0">
                <a:ln>
                  <a:noFill/>
                </a:ln>
                <a:solidFill>
                  <a:srgbClr val="052635"/>
                </a:solidFill>
                <a:effectLst/>
                <a:latin typeface="Arial" pitchFamily="34" charset="0"/>
                <a:ea typeface="Times New Roman" pitchFamily="18" charset="0"/>
                <a:cs typeface="Arial" pitchFamily="34" charset="0"/>
              </a:rPr>
              <a:t> ул. Ленина, 7, </a:t>
            </a:r>
            <a:r>
              <a:rPr kumimoji="0" lang="ru-RU" sz="1500" b="0" i="0" u="none" strike="noStrike" cap="none" normalizeH="0" baseline="0" dirty="0" err="1" smtClean="0">
                <a:ln>
                  <a:noFill/>
                </a:ln>
                <a:solidFill>
                  <a:srgbClr val="052635"/>
                </a:solidFill>
                <a:effectLst/>
                <a:latin typeface="Arial" pitchFamily="34" charset="0"/>
                <a:ea typeface="Times New Roman" pitchFamily="18" charset="0"/>
                <a:cs typeface="Arial" pitchFamily="34" charset="0"/>
              </a:rPr>
              <a:t>каб</a:t>
            </a:r>
            <a:r>
              <a:rPr kumimoji="0" lang="ru-RU" sz="1500" b="0" i="0" u="none" strike="noStrike" cap="none" normalizeH="0" baseline="0" dirty="0" smtClean="0">
                <a:ln>
                  <a:noFill/>
                </a:ln>
                <a:solidFill>
                  <a:srgbClr val="052635"/>
                </a:solidFill>
                <a:effectLst/>
                <a:latin typeface="Arial" pitchFamily="34" charset="0"/>
                <a:ea typeface="Times New Roman" pitchFamily="18" charset="0"/>
                <a:cs typeface="Arial" pitchFamily="34" charset="0"/>
              </a:rPr>
              <a:t>. 329. </a:t>
            </a:r>
            <a:endParaRPr kumimoji="0" lang="ru-RU" sz="15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500" b="0" i="0" u="none" strike="noStrike" cap="none" normalizeH="0" baseline="0" dirty="0" smtClean="0">
                <a:ln>
                  <a:noFill/>
                </a:ln>
                <a:solidFill>
                  <a:srgbClr val="052635"/>
                </a:solidFill>
                <a:effectLst/>
                <a:latin typeface="Arial" pitchFamily="34" charset="0"/>
                <a:ea typeface="Times New Roman" pitchFamily="18" charset="0"/>
                <a:cs typeface="Arial" pitchFamily="34" charset="0"/>
              </a:rPr>
              <a:t>Личный прием – первый вторник месяца с 14:00 часов </a:t>
            </a:r>
            <a:endParaRPr kumimoji="0" lang="ru-RU" sz="15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500" b="0" i="0" u="none" strike="noStrike" cap="none" normalizeH="0" baseline="0" dirty="0" smtClean="0">
                <a:ln>
                  <a:noFill/>
                </a:ln>
                <a:solidFill>
                  <a:srgbClr val="052635"/>
                </a:solidFill>
                <a:effectLst/>
                <a:latin typeface="Arial" pitchFamily="34" charset="0"/>
                <a:ea typeface="Times New Roman" pitchFamily="18" charset="0"/>
                <a:cs typeface="Arial" pitchFamily="34" charset="0"/>
              </a:rPr>
              <a:t>Запись на прием - первый понедельник месяца по тел. 5-17-75</a:t>
            </a:r>
            <a:endParaRPr kumimoji="0" lang="ru-RU" sz="1500" b="0" i="0" u="none" strike="noStrike" cap="none" normalizeH="0" baseline="0" dirty="0" smtClean="0">
              <a:ln>
                <a:noFill/>
              </a:ln>
              <a:solidFill>
                <a:schemeClr val="tx1"/>
              </a:solidFill>
              <a:effectLst/>
              <a:latin typeface="Arial" pitchFamily="34" charset="0"/>
              <a:ea typeface="Times New Roman" pitchFamily="18" charset="0"/>
            </a:endParaRPr>
          </a:p>
        </p:txBody>
      </p:sp>
      <p:pic>
        <p:nvPicPr>
          <p:cNvPr id="12" name="Picture 34" descr="gerb"/>
          <p:cNvPicPr>
            <a:picLocks noChangeAspect="1" noChangeArrowheads="1"/>
          </p:cNvPicPr>
          <p:nvPr/>
        </p:nvPicPr>
        <p:blipFill>
          <a:blip r:embed="rId5" cstate="print"/>
          <a:srcRect/>
          <a:stretch>
            <a:fillRect/>
          </a:stretch>
        </p:blipFill>
        <p:spPr bwMode="auto">
          <a:xfrm>
            <a:off x="1" y="0"/>
            <a:ext cx="357157" cy="71435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АЗБУКА БЮДЖЕТА</a:t>
            </a:r>
            <a:r>
              <a:rPr lang="ru-RU" dirty="0" smtClean="0"/>
              <a:t/>
            </a:r>
            <a:br>
              <a:rPr lang="ru-RU" dirty="0" smtClean="0"/>
            </a:br>
            <a:endParaRPr lang="ru-RU" dirty="0"/>
          </a:p>
        </p:txBody>
      </p:sp>
      <p:sp>
        <p:nvSpPr>
          <p:cNvPr id="3" name="Содержимое 2"/>
          <p:cNvSpPr>
            <a:spLocks noGrp="1"/>
          </p:cNvSpPr>
          <p:nvPr>
            <p:ph idx="1"/>
          </p:nvPr>
        </p:nvSpPr>
        <p:spPr/>
        <p:txBody>
          <a:bodyPr/>
          <a:lstStyle/>
          <a:p>
            <a:endParaRPr lang="ru-RU"/>
          </a:p>
        </p:txBody>
      </p:sp>
      <p:pic>
        <p:nvPicPr>
          <p:cNvPr id="4" name="Picture 87" descr="C:\Documents and Settings\Администратор\Мои документы\Мои рисунки\н.в..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34" descr="gerb"/>
          <p:cNvPicPr>
            <a:picLocks noChangeAspect="1" noChangeArrowheads="1"/>
          </p:cNvPicPr>
          <p:nvPr/>
        </p:nvPicPr>
        <p:blipFill>
          <a:blip r:embed="rId3"/>
          <a:srcRect/>
          <a:stretch>
            <a:fillRect/>
          </a:stretch>
        </p:blipFill>
        <p:spPr bwMode="auto">
          <a:xfrm>
            <a:off x="0" y="0"/>
            <a:ext cx="646113" cy="1182688"/>
          </a:xfrm>
          <a:prstGeom prst="rect">
            <a:avLst/>
          </a:prstGeom>
          <a:noFill/>
          <a:ln w="9525">
            <a:noFill/>
            <a:miter lim="800000"/>
            <a:headEnd/>
            <a:tailEnd/>
          </a:ln>
        </p:spPr>
      </p:pic>
      <p:sp>
        <p:nvSpPr>
          <p:cNvPr id="6" name="Заголовок 1"/>
          <p:cNvSpPr txBox="1">
            <a:spLocks/>
          </p:cNvSpPr>
          <p:nvPr/>
        </p:nvSpPr>
        <p:spPr>
          <a:xfrm>
            <a:off x="1928794" y="142852"/>
            <a:ext cx="4643470" cy="571504"/>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1" i="0" u="none" strike="noStrike" kern="1200" cap="none" spc="0" normalizeH="0" baseline="0" noProof="0" dirty="0" smtClean="0">
                <a:ln>
                  <a:noFill/>
                </a:ln>
                <a:solidFill>
                  <a:schemeClr val="tx1"/>
                </a:solidFill>
                <a:effectLst/>
                <a:uLnTx/>
                <a:uFillTx/>
                <a:latin typeface="+mj-lt"/>
                <a:ea typeface="+mj-ea"/>
                <a:cs typeface="+mj-cs"/>
              </a:rPr>
              <a:t>ГЛОССАРИЙ</a:t>
            </a:r>
            <a:endParaRPr kumimoji="0" lang="ru-RU" sz="2400" b="1" i="0" u="none" strike="noStrike" kern="1200" cap="none" spc="0" normalizeH="0" baseline="0" noProof="0" dirty="0">
              <a:ln>
                <a:noFill/>
              </a:ln>
              <a:solidFill>
                <a:schemeClr val="tx1"/>
              </a:solidFill>
              <a:effectLst/>
              <a:uLnTx/>
              <a:uFillTx/>
              <a:latin typeface="+mj-lt"/>
              <a:ea typeface="+mj-ea"/>
              <a:cs typeface="+mj-cs"/>
            </a:endParaRPr>
          </a:p>
        </p:txBody>
      </p:sp>
      <p:sp>
        <p:nvSpPr>
          <p:cNvPr id="32769" name="Rectangle 1"/>
          <p:cNvSpPr>
            <a:spLocks noChangeArrowheads="1"/>
          </p:cNvSpPr>
          <p:nvPr/>
        </p:nvSpPr>
        <p:spPr bwMode="auto">
          <a:xfrm>
            <a:off x="428596" y="552957"/>
            <a:ext cx="8715404" cy="6201698"/>
          </a:xfrm>
          <a:prstGeom prst="rect">
            <a:avLst/>
          </a:prstGeom>
          <a:noFill/>
          <a:ln w="9525">
            <a:noFill/>
            <a:miter lim="800000"/>
            <a:headEnd/>
            <a:tailEnd/>
          </a:ln>
          <a:effectLst/>
        </p:spPr>
        <p:txBody>
          <a:bodyPr vert="horz" wrap="square" lIns="180918"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021513" algn="l"/>
              </a:tabLst>
            </a:pPr>
            <a:r>
              <a:rPr kumimoji="0" lang="ru-RU" sz="1600" b="1" i="0" u="none" strike="noStrike" cap="none" normalizeH="0" baseline="0" dirty="0" smtClean="0">
                <a:ln>
                  <a:noFill/>
                </a:ln>
                <a:solidFill>
                  <a:srgbClr val="C1272D"/>
                </a:solidFill>
                <a:effectLst/>
                <a:latin typeface="Arial" pitchFamily="34" charset="0"/>
                <a:ea typeface="Times New Roman" pitchFamily="18" charset="0"/>
                <a:cs typeface="Arial" pitchFamily="34" charset="0"/>
              </a:rPr>
              <a:t>Бюджет</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4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(от </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старонормандского</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bougette</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6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кошель, сумка, кожаный мешок) </a:t>
            </a:r>
            <a:r>
              <a:rPr kumimoji="0" lang="ru-RU" sz="16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форма образования и расходования</a:t>
            </a:r>
            <a:r>
              <a:rPr kumimoji="0" lang="ru-RU" sz="16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денежных средств, предназначенных для финансового обеспечения задач и функций государства и местного самоуправления.</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021513" algn="l"/>
              </a:tabLst>
            </a:pPr>
            <a:r>
              <a:rPr kumimoji="0" lang="ru-RU"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Бюджет муниципального образования</a:t>
            </a:r>
            <a:r>
              <a:rPr kumimoji="0" lang="ru-RU" sz="1600" b="1" i="0" u="none" strike="noStrike" cap="none" normalizeH="0" baseline="0" dirty="0" smtClean="0">
                <a:ln>
                  <a:noFill/>
                </a:ln>
                <a:solidFill>
                  <a:srgbClr val="C1272D"/>
                </a:solidFill>
                <a:effectLst/>
                <a:latin typeface="Arial" pitchFamily="34" charset="0"/>
                <a:ea typeface="Times New Roman" pitchFamily="18" charset="0"/>
                <a:cs typeface="Arial" pitchFamily="34" charset="0"/>
              </a:rPr>
              <a:t> </a:t>
            </a:r>
            <a:r>
              <a:rPr kumimoji="0" lang="ru-RU" sz="16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фонд денежных средств, предназначенный для финансирования </a:t>
            </a:r>
            <a:r>
              <a:rPr kumimoji="0" lang="ru-RU"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функций,отнесенных</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к предметам ведения местного самоуправления</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021513" algn="l"/>
              </a:tabLst>
            </a:pPr>
            <a:r>
              <a:rPr kumimoji="0" lang="ru-RU"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Муниципальное учреждение </a:t>
            </a:r>
            <a:r>
              <a:rPr kumimoji="0" lang="ru-RU" sz="16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ru-RU"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некоммерческая организация, созданная муниципальным образованием для оказания (муниципальных)</a:t>
            </a: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услуг, выполнения работ.</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021513" algn="l"/>
              </a:tabLst>
            </a:pPr>
            <a:r>
              <a:rPr kumimoji="0" lang="ru-RU"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Бюджетное учреждение </a:t>
            </a:r>
            <a:r>
              <a:rPr kumimoji="0" lang="ru-RU" sz="16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 целях обеспечения реализации предусмотренных законодательством Российской Федерации полномочий соответственно органов государственной власти (государственных органов) или органов местного самоуправления в сферах науки, образования, здравоохранения, культуры, социальной защиты, занятости населения, физической культуры и спорта, а также в иных сферах.</a:t>
            </a:r>
            <a:endParaRPr kumimoji="0" lang="ru-RU"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021513" algn="l"/>
              </a:tabLst>
            </a:pPr>
            <a:r>
              <a:rPr kumimoji="0" lang="ru-RU" sz="16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Автономное учреждение </a:t>
            </a:r>
            <a:r>
              <a:rPr kumimoji="0" lang="ru-RU" sz="16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в целях осуществления предусмотренных законодательством Российской Федерации полномочий органов государственной власти, полномочий органов местного самоуправления в сферах науки, образования, здравоохранения, культуры, средств массовой информации, социальной защиты, занятости населения, физической культуры и спорта, а также в иных сферах в случаях, установленных федеральными законами (в том числе при проведении мероприятий по работе с детьми и молодежью в указанных сферах).</a:t>
            </a:r>
          </a:p>
          <a:p>
            <a:pPr eaLnBrk="0" fontAlgn="base" hangingPunct="0">
              <a:spcBef>
                <a:spcPct val="0"/>
              </a:spcBef>
              <a:spcAft>
                <a:spcPct val="0"/>
              </a:spcAft>
              <a:tabLst>
                <a:tab pos="7021513" algn="l"/>
              </a:tabLst>
            </a:pPr>
            <a:r>
              <a:rPr lang="ru-RU" sz="1600" b="1" dirty="0" smtClean="0">
                <a:solidFill>
                  <a:srgbClr val="C00000"/>
                </a:solidFill>
                <a:latin typeface="Arial" pitchFamily="34" charset="0"/>
                <a:cs typeface="Arial" pitchFamily="34" charset="0"/>
              </a:rPr>
              <a:t>Казенное учреждение </a:t>
            </a:r>
            <a:r>
              <a:rPr lang="ru-RU" sz="1600" dirty="0" smtClean="0">
                <a:latin typeface="Arial" pitchFamily="34" charset="0"/>
                <a:cs typeface="Arial" pitchFamily="34" charset="0"/>
              </a:rPr>
              <a:t>— в целях обеспечения реализации предусмотренных законодательством Российской Федерации полномочий органов государственной власти (государственных органов) или органов местного самоуправления, финансовое обеспечение деятельности которого осуществляется за счет средств соответствующего бюджета на основании бюджетной сметы.</a:t>
            </a:r>
            <a:endParaRPr lang="ru-RU" sz="1600" b="1" dirty="0" smtClean="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87" descr="C:\Documents and Settings\Администратор\Мои документы\Мои рисунки\н.в..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20" name="Picture 34" descr="gerb"/>
          <p:cNvPicPr>
            <a:picLocks noChangeAspect="1" noChangeArrowheads="1"/>
          </p:cNvPicPr>
          <p:nvPr/>
        </p:nvPicPr>
        <p:blipFill>
          <a:blip r:embed="rId3"/>
          <a:srcRect/>
          <a:stretch>
            <a:fillRect/>
          </a:stretch>
        </p:blipFill>
        <p:spPr bwMode="auto">
          <a:xfrm>
            <a:off x="0" y="0"/>
            <a:ext cx="646113" cy="1182688"/>
          </a:xfrm>
          <a:prstGeom prst="rect">
            <a:avLst/>
          </a:prstGeom>
          <a:noFill/>
          <a:ln w="9525">
            <a:noFill/>
            <a:miter lim="800000"/>
            <a:headEnd/>
            <a:tailEnd/>
          </a:ln>
        </p:spPr>
      </p:pic>
      <p:sp>
        <p:nvSpPr>
          <p:cNvPr id="22" name="Прямоугольник 21"/>
          <p:cNvSpPr/>
          <p:nvPr/>
        </p:nvSpPr>
        <p:spPr>
          <a:xfrm>
            <a:off x="571472" y="214290"/>
            <a:ext cx="8572528" cy="6986528"/>
          </a:xfrm>
          <a:prstGeom prst="rect">
            <a:avLst/>
          </a:prstGeom>
        </p:spPr>
        <p:txBody>
          <a:bodyPr wrap="square">
            <a:spAutoFit/>
          </a:bodyPr>
          <a:lstStyle/>
          <a:p>
            <a:r>
              <a:rPr lang="ru-RU" sz="1600" b="1" dirty="0" smtClean="0">
                <a:solidFill>
                  <a:srgbClr val="C00000"/>
                </a:solidFill>
                <a:latin typeface="Arial" pitchFamily="34" charset="0"/>
                <a:cs typeface="Arial" pitchFamily="34" charset="0"/>
              </a:rPr>
              <a:t>Доходы бюджета </a:t>
            </a:r>
            <a:r>
              <a:rPr lang="ru-RU" sz="1600" dirty="0" smtClean="0">
                <a:latin typeface="Arial" pitchFamily="34" charset="0"/>
                <a:cs typeface="Arial" pitchFamily="34" charset="0"/>
              </a:rPr>
              <a:t>— поступающие от населения, организаций, учреждений в бюджет денежные средства в виде:- налогов;- неналоговых поступлений (доходы от продажи имущества, штрафы и т.п.);- безвозмездных поступлений. Не включаются в состав доходов кредиты, доходы от выпуска ценных бумаг, полученные государством (органами местного самоуправления).</a:t>
            </a:r>
          </a:p>
          <a:p>
            <a:r>
              <a:rPr lang="ru-RU" sz="1600" b="1" dirty="0" smtClean="0">
                <a:solidFill>
                  <a:srgbClr val="C00000"/>
                </a:solidFill>
                <a:latin typeface="Arial" pitchFamily="34" charset="0"/>
                <a:cs typeface="Arial" pitchFamily="34" charset="0"/>
              </a:rPr>
              <a:t>Расходы бюджета</a:t>
            </a:r>
            <a:r>
              <a:rPr lang="ru-RU" sz="1600" dirty="0" smtClean="0">
                <a:solidFill>
                  <a:srgbClr val="C00000"/>
                </a:solidFill>
                <a:latin typeface="Arial" pitchFamily="34" charset="0"/>
                <a:cs typeface="Arial" pitchFamily="34" charset="0"/>
              </a:rPr>
              <a:t> </a:t>
            </a:r>
            <a:r>
              <a:rPr lang="ru-RU" sz="1600" dirty="0" smtClean="0">
                <a:latin typeface="Arial" pitchFamily="34" charset="0"/>
                <a:cs typeface="Arial" pitchFamily="34" charset="0"/>
              </a:rPr>
              <a:t>— выплачиваемые из бюджета денежные средства.</a:t>
            </a:r>
            <a:endParaRPr lang="ru-RU" sz="1600" b="1" dirty="0" smtClean="0">
              <a:latin typeface="Arial" pitchFamily="34" charset="0"/>
              <a:cs typeface="Arial" pitchFamily="34" charset="0"/>
            </a:endParaRPr>
          </a:p>
          <a:p>
            <a:r>
              <a:rPr lang="ru-RU" sz="1600" b="1" dirty="0" smtClean="0">
                <a:solidFill>
                  <a:srgbClr val="C00000"/>
                </a:solidFill>
                <a:latin typeface="Arial" pitchFamily="34" charset="0"/>
                <a:cs typeface="Arial" pitchFamily="34" charset="0"/>
              </a:rPr>
              <a:t>Дефицит бюджета</a:t>
            </a:r>
            <a:r>
              <a:rPr lang="ru-RU" sz="1600" dirty="0" smtClean="0">
                <a:solidFill>
                  <a:srgbClr val="C00000"/>
                </a:solidFill>
                <a:latin typeface="Arial" pitchFamily="34" charset="0"/>
                <a:cs typeface="Arial" pitchFamily="34" charset="0"/>
              </a:rPr>
              <a:t> </a:t>
            </a:r>
            <a:r>
              <a:rPr lang="ru-RU" sz="1600" dirty="0" smtClean="0">
                <a:latin typeface="Arial" pitchFamily="34" charset="0"/>
                <a:cs typeface="Arial" pitchFamily="34" charset="0"/>
              </a:rPr>
              <a:t>—</a:t>
            </a:r>
            <a:r>
              <a:rPr lang="ru-RU" sz="1600" b="1" dirty="0" smtClean="0">
                <a:latin typeface="Arial" pitchFamily="34" charset="0"/>
                <a:cs typeface="Arial" pitchFamily="34" charset="0"/>
              </a:rPr>
              <a:t> </a:t>
            </a:r>
            <a:r>
              <a:rPr lang="ru-RU" sz="1600" dirty="0" smtClean="0">
                <a:latin typeface="Arial" pitchFamily="34" charset="0"/>
                <a:cs typeface="Arial" pitchFamily="34" charset="0"/>
              </a:rPr>
              <a:t>превышение расходов бюджета над его доходами.</a:t>
            </a:r>
            <a:endParaRPr lang="ru-RU" sz="1600" b="1" dirty="0" smtClean="0">
              <a:latin typeface="Arial" pitchFamily="34" charset="0"/>
              <a:cs typeface="Arial" pitchFamily="34" charset="0"/>
            </a:endParaRPr>
          </a:p>
          <a:p>
            <a:r>
              <a:rPr lang="ru-RU" sz="1600" b="1" dirty="0" err="1" smtClean="0">
                <a:solidFill>
                  <a:srgbClr val="C00000"/>
                </a:solidFill>
                <a:latin typeface="Arial" pitchFamily="34" charset="0"/>
                <a:cs typeface="Arial" pitchFamily="34" charset="0"/>
              </a:rPr>
              <a:t>Профицит</a:t>
            </a:r>
            <a:r>
              <a:rPr lang="ru-RU" sz="1600" b="1" dirty="0" smtClean="0">
                <a:solidFill>
                  <a:srgbClr val="C00000"/>
                </a:solidFill>
                <a:latin typeface="Arial" pitchFamily="34" charset="0"/>
                <a:cs typeface="Arial" pitchFamily="34" charset="0"/>
              </a:rPr>
              <a:t> бюджета </a:t>
            </a:r>
            <a:r>
              <a:rPr lang="ru-RU" sz="1600" dirty="0" smtClean="0">
                <a:latin typeface="Arial" pitchFamily="34" charset="0"/>
                <a:cs typeface="Arial" pitchFamily="34" charset="0"/>
              </a:rPr>
              <a:t>— превышение доходов бюджета над его расходами.</a:t>
            </a:r>
          </a:p>
          <a:p>
            <a:r>
              <a:rPr lang="ru-RU" sz="1600" b="1" dirty="0" smtClean="0">
                <a:solidFill>
                  <a:srgbClr val="C00000"/>
                </a:solidFill>
                <a:latin typeface="Arial" pitchFamily="34" charset="0"/>
                <a:cs typeface="Arial" pitchFamily="34" charset="0"/>
              </a:rPr>
              <a:t>Капитальные расходы</a:t>
            </a:r>
            <a:r>
              <a:rPr lang="ru-RU" sz="1600" dirty="0" smtClean="0">
                <a:solidFill>
                  <a:srgbClr val="C00000"/>
                </a:solidFill>
                <a:latin typeface="Arial" pitchFamily="34" charset="0"/>
                <a:cs typeface="Arial" pitchFamily="34" charset="0"/>
              </a:rPr>
              <a:t> </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расходы</a:t>
            </a:r>
            <a:r>
              <a:rPr lang="ru-RU" sz="1600" dirty="0" smtClean="0">
                <a:latin typeface="Arial" pitchFamily="34" charset="0"/>
                <a:cs typeface="Arial" pitchFamily="34" charset="0"/>
              </a:rPr>
              <a:t> на инновационную и инвестиционную деятельность. Они включают расходы на: инвестиции в соответствии с утвержденной инвестиционной программой; расходы на проведение капитального ремонта объектов государственной (муниципальной) собственности.</a:t>
            </a:r>
          </a:p>
          <a:p>
            <a:r>
              <a:rPr lang="ru-RU" sz="1600" b="1" dirty="0" smtClean="0">
                <a:solidFill>
                  <a:srgbClr val="C00000"/>
                </a:solidFill>
                <a:latin typeface="Arial" pitchFamily="34" charset="0"/>
                <a:cs typeface="Arial" pitchFamily="34" charset="0"/>
              </a:rPr>
              <a:t>Межбюджетные отношения </a:t>
            </a:r>
            <a:r>
              <a:rPr lang="ru-RU" sz="1600" dirty="0" smtClean="0">
                <a:latin typeface="Arial" pitchFamily="34" charset="0"/>
                <a:cs typeface="Arial" pitchFamily="34" charset="0"/>
              </a:rPr>
              <a:t>—  взаимоотношения между публично-правовыми образованиями по вопросам регулирования бюджетных правоотношений, организации и осуществления бюджетного процесса</a:t>
            </a:r>
            <a:endParaRPr lang="ru-RU" sz="1600" b="1" dirty="0" smtClean="0">
              <a:latin typeface="Arial" pitchFamily="34" charset="0"/>
              <a:cs typeface="Arial" pitchFamily="34" charset="0"/>
            </a:endParaRPr>
          </a:p>
          <a:p>
            <a:r>
              <a:rPr lang="ru-RU" sz="1600" b="1" dirty="0" smtClean="0">
                <a:solidFill>
                  <a:srgbClr val="C00000"/>
                </a:solidFill>
                <a:latin typeface="Arial" pitchFamily="34" charset="0"/>
                <a:cs typeface="Arial" pitchFamily="34" charset="0"/>
              </a:rPr>
              <a:t>Межбюджетные трансферты </a:t>
            </a:r>
            <a:r>
              <a:rPr lang="ru-RU" sz="1600" dirty="0" smtClean="0">
                <a:latin typeface="Arial" pitchFamily="34" charset="0"/>
                <a:cs typeface="Arial" pitchFamily="34" charset="0"/>
              </a:rPr>
              <a:t>— средства, предоставляемые одним бюджетом бюджетной системы Российской Федерации другому бюджету бюджетной системы Российской Федерации. Виды:</a:t>
            </a:r>
          </a:p>
          <a:p>
            <a:r>
              <a:rPr lang="ru-RU" sz="1600" b="1" dirty="0" smtClean="0">
                <a:solidFill>
                  <a:srgbClr val="C00000"/>
                </a:solidFill>
                <a:latin typeface="Arial" pitchFamily="34" charset="0"/>
                <a:cs typeface="Arial" pitchFamily="34" charset="0"/>
              </a:rPr>
              <a:t>Дотации</a:t>
            </a:r>
            <a:r>
              <a:rPr lang="ru-RU" sz="1600" dirty="0" smtClean="0">
                <a:latin typeface="Arial" pitchFamily="34" charset="0"/>
                <a:cs typeface="Arial" pitchFamily="34" charset="0"/>
              </a:rPr>
              <a:t> (от </a:t>
            </a:r>
            <a:r>
              <a:rPr lang="ru-RU" sz="1600" u="sng" dirty="0" smtClean="0">
                <a:latin typeface="Arial" pitchFamily="34" charset="0"/>
                <a:cs typeface="Arial" pitchFamily="34" charset="0"/>
              </a:rPr>
              <a:t>лат.</a:t>
            </a:r>
            <a:r>
              <a:rPr lang="ru-RU" sz="1600" dirty="0" smtClean="0">
                <a:latin typeface="Arial" pitchFamily="34" charset="0"/>
                <a:cs typeface="Arial" pitchFamily="34" charset="0"/>
              </a:rPr>
              <a:t> </a:t>
            </a:r>
            <a:r>
              <a:rPr lang="la-Latn" sz="1600" i="1" dirty="0" smtClean="0">
                <a:latin typeface="Arial" pitchFamily="34" charset="0"/>
                <a:cs typeface="Arial" pitchFamily="34" charset="0"/>
              </a:rPr>
              <a:t>dotatio</a:t>
            </a:r>
            <a:r>
              <a:rPr lang="ru-RU" sz="1600" dirty="0" smtClean="0">
                <a:latin typeface="Arial" pitchFamily="34" charset="0"/>
                <a:cs typeface="Arial" pitchFamily="34" charset="0"/>
              </a:rPr>
              <a:t> — дар, пожертвование) — межбюджетные </a:t>
            </a:r>
            <a:r>
              <a:rPr lang="ru-RU" sz="1600" u="sng" dirty="0" smtClean="0">
                <a:latin typeface="Arial" pitchFamily="34" charset="0"/>
                <a:cs typeface="Arial" pitchFamily="34" charset="0"/>
              </a:rPr>
              <a:t>трансферты</a:t>
            </a:r>
            <a:r>
              <a:rPr lang="ru-RU" sz="1600" dirty="0" smtClean="0">
                <a:latin typeface="Arial" pitchFamily="34" charset="0"/>
                <a:cs typeface="Arial" pitchFamily="34" charset="0"/>
              </a:rPr>
              <a:t>, предоставляемые на безвозмездной и безвозвратной основе без установления направлений и (или) условий их использования.  (Виды: </a:t>
            </a:r>
            <a:r>
              <a:rPr lang="ru-RU" sz="1600" b="1" dirty="0" smtClean="0">
                <a:latin typeface="Arial" pitchFamily="34" charset="0"/>
                <a:cs typeface="Arial" pitchFamily="34" charset="0"/>
              </a:rPr>
              <a:t>дотации на выравнивание бюджетной обеспеченности </a:t>
            </a:r>
            <a:r>
              <a:rPr lang="ru-RU" sz="1600" dirty="0" smtClean="0">
                <a:latin typeface="Arial" pitchFamily="34" charset="0"/>
                <a:cs typeface="Arial" pitchFamily="34" charset="0"/>
              </a:rPr>
              <a:t>(выравнивание финансовых возможностей территорий)</a:t>
            </a:r>
            <a:r>
              <a:rPr lang="ru-RU" sz="1600" b="1" dirty="0" smtClean="0">
                <a:latin typeface="Arial" pitchFamily="34" charset="0"/>
                <a:cs typeface="Arial" pitchFamily="34" charset="0"/>
              </a:rPr>
              <a:t>, дотации на сбалансированность </a:t>
            </a:r>
            <a:r>
              <a:rPr lang="ru-RU" sz="1600" dirty="0" smtClean="0">
                <a:latin typeface="Arial" pitchFamily="34" charset="0"/>
                <a:cs typeface="Arial" pitchFamily="34" charset="0"/>
              </a:rPr>
              <a:t>(на поддержку мер по обеспечению сбалансированности бюджетов).</a:t>
            </a:r>
          </a:p>
          <a:p>
            <a:endParaRPr lang="ru-RU" sz="1600" b="1" dirty="0" smtClean="0">
              <a:latin typeface="Arial" pitchFamily="34" charset="0"/>
              <a:cs typeface="Arial" pitchFamily="34" charset="0"/>
            </a:endParaRPr>
          </a:p>
          <a:p>
            <a:endParaRPr lang="ru-RU" sz="1600" dirty="0" smtClean="0">
              <a:latin typeface="Arial" pitchFamily="34" charset="0"/>
              <a:cs typeface="Arial" pitchFamily="34" charset="0"/>
            </a:endParaRPr>
          </a:p>
          <a:p>
            <a:endParaRPr lang="ru-RU" sz="1600" dirty="0" smtClean="0">
              <a:latin typeface="Arial" pitchFamily="34" charset="0"/>
              <a:cs typeface="Arial" pitchFamily="34" charset="0"/>
            </a:endParaRPr>
          </a:p>
          <a:p>
            <a:endParaRPr lang="ru-RU" sz="16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7" descr="C:\Documents and Settings\Администратор\Мои документы\Мои рисунки\н.в..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Содержимое 2"/>
          <p:cNvSpPr>
            <a:spLocks noGrp="1"/>
          </p:cNvSpPr>
          <p:nvPr>
            <p:ph idx="1"/>
          </p:nvPr>
        </p:nvSpPr>
        <p:spPr>
          <a:xfrm>
            <a:off x="428596" y="428604"/>
            <a:ext cx="8429684" cy="6000792"/>
          </a:xfrm>
          <a:ln>
            <a:noFill/>
          </a:ln>
        </p:spPr>
        <p:txBody>
          <a:bodyPr>
            <a:noAutofit/>
          </a:bodyPr>
          <a:lstStyle/>
          <a:p>
            <a:pPr algn="just">
              <a:buNone/>
            </a:pPr>
            <a:r>
              <a:rPr lang="ru-RU" sz="1600" b="1" dirty="0" smtClean="0">
                <a:solidFill>
                  <a:srgbClr val="C00000"/>
                </a:solidFill>
                <a:latin typeface="Arial" pitchFamily="34" charset="0"/>
                <a:cs typeface="Arial" pitchFamily="34" charset="0"/>
              </a:rPr>
              <a:t>       Субсидии</a:t>
            </a:r>
            <a:r>
              <a:rPr lang="ru-RU" sz="1600" dirty="0" smtClean="0">
                <a:latin typeface="Arial" pitchFamily="34" charset="0"/>
                <a:cs typeface="Arial" pitchFamily="34" charset="0"/>
              </a:rPr>
              <a:t> (от лат. </a:t>
            </a:r>
            <a:r>
              <a:rPr lang="la-Latn" sz="1600" i="1" dirty="0" smtClean="0">
                <a:latin typeface="Arial" pitchFamily="34" charset="0"/>
                <a:cs typeface="Arial" pitchFamily="34" charset="0"/>
              </a:rPr>
              <a:t>subsidium</a:t>
            </a:r>
            <a:r>
              <a:rPr lang="ru-RU" sz="1600" dirty="0" smtClean="0">
                <a:latin typeface="Arial" pitchFamily="34" charset="0"/>
                <a:cs typeface="Arial" pitchFamily="34" charset="0"/>
              </a:rPr>
              <a:t> — помощь, поддержка) — межбюджетные трансферты, предоставляемые в целях </a:t>
            </a:r>
            <a:r>
              <a:rPr lang="ru-RU" sz="1600" dirty="0" err="1" smtClean="0">
                <a:latin typeface="Arial" pitchFamily="34" charset="0"/>
                <a:cs typeface="Arial" pitchFamily="34" charset="0"/>
              </a:rPr>
              <a:t>софинансирования</a:t>
            </a:r>
            <a:r>
              <a:rPr lang="ru-RU" sz="1600" dirty="0" smtClean="0">
                <a:latin typeface="Arial" pitchFamily="34" charset="0"/>
                <a:cs typeface="Arial" pitchFamily="34" charset="0"/>
              </a:rPr>
              <a:t> расходных обязательств того бюджета, которому они предоставляются.</a:t>
            </a:r>
          </a:p>
          <a:p>
            <a:pPr algn="just">
              <a:buNone/>
            </a:pPr>
            <a:r>
              <a:rPr lang="ru-RU" sz="1600" dirty="0" smtClean="0">
                <a:solidFill>
                  <a:schemeClr val="tx1">
                    <a:lumMod val="95000"/>
                    <a:lumOff val="5000"/>
                  </a:schemeClr>
                </a:solidFill>
                <a:latin typeface="Arial" pitchFamily="34" charset="0"/>
                <a:cs typeface="Arial" pitchFamily="34" charset="0"/>
              </a:rPr>
              <a:t>      Бюджетным кодексом РФ </a:t>
            </a:r>
            <a:r>
              <a:rPr lang="ru-RU" sz="1600" dirty="0" smtClean="0">
                <a:latin typeface="Arial" pitchFamily="34" charset="0"/>
                <a:cs typeface="Arial" pitchFamily="34" charset="0"/>
              </a:rPr>
              <a:t>предусмотрена возможность предоставления субсидий бюджетам субъектов Российской Федерации из федерального бюджета, а также местным бюджетам из бюджета субъекта Российской </a:t>
            </a:r>
            <a:r>
              <a:rPr lang="ru-RU" sz="1600" dirty="0" smtClean="0">
                <a:solidFill>
                  <a:schemeClr val="tx1">
                    <a:lumMod val="95000"/>
                    <a:lumOff val="5000"/>
                  </a:schemeClr>
                </a:solidFill>
                <a:latin typeface="Arial" pitchFamily="34" charset="0"/>
                <a:cs typeface="Arial" pitchFamily="34" charset="0"/>
              </a:rPr>
              <a:t>Федерации</a:t>
            </a:r>
            <a:r>
              <a:rPr lang="ru-RU" sz="1600" dirty="0" smtClean="0">
                <a:latin typeface="Arial" pitchFamily="34" charset="0"/>
                <a:cs typeface="Arial" pitchFamily="34" charset="0"/>
              </a:rPr>
              <a:t>.</a:t>
            </a:r>
          </a:p>
          <a:p>
            <a:pPr algn="just">
              <a:buNone/>
            </a:pPr>
            <a:r>
              <a:rPr lang="ru-RU" sz="1600" dirty="0" smtClean="0">
                <a:latin typeface="Arial" pitchFamily="34" charset="0"/>
                <a:cs typeface="Arial" pitchFamily="34" charset="0"/>
              </a:rPr>
              <a:t> </a:t>
            </a:r>
          </a:p>
          <a:p>
            <a:pPr algn="just">
              <a:buNone/>
            </a:pPr>
            <a:r>
              <a:rPr lang="ru-RU" sz="1600" b="1" dirty="0" smtClean="0">
                <a:solidFill>
                  <a:srgbClr val="C00000"/>
                </a:solidFill>
                <a:latin typeface="Arial" pitchFamily="34" charset="0"/>
                <a:cs typeface="Arial" pitchFamily="34" charset="0"/>
              </a:rPr>
              <a:t>      </a:t>
            </a:r>
            <a:r>
              <a:rPr lang="ru-RU" sz="1600" b="1" dirty="0" err="1" smtClean="0">
                <a:solidFill>
                  <a:srgbClr val="C00000"/>
                </a:solidFill>
                <a:latin typeface="Arial" pitchFamily="34" charset="0"/>
                <a:cs typeface="Arial" pitchFamily="34" charset="0"/>
              </a:rPr>
              <a:t>Субве́нции</a:t>
            </a:r>
            <a:r>
              <a:rPr lang="ru-RU" sz="1600" dirty="0" smtClean="0">
                <a:latin typeface="Arial" pitchFamily="34" charset="0"/>
                <a:cs typeface="Arial" pitchFamily="34" charset="0"/>
              </a:rPr>
              <a:t> (от </a:t>
            </a:r>
            <a:r>
              <a:rPr lang="ru-RU" sz="1600" u="sng" dirty="0" smtClean="0">
                <a:latin typeface="Arial" pitchFamily="34" charset="0"/>
                <a:cs typeface="Arial" pitchFamily="34" charset="0"/>
              </a:rPr>
              <a:t>лат</a:t>
            </a:r>
            <a:r>
              <a:rPr lang="ru-RU" sz="1600" u="sng" dirty="0" smtClean="0">
                <a:latin typeface="Arial" pitchFamily="34" charset="0"/>
                <a:cs typeface="Arial" pitchFamily="34" charset="0"/>
                <a:hlinkClick r:id="rId3" tooltip="Латынь"/>
              </a:rPr>
              <a:t>.</a:t>
            </a:r>
            <a:r>
              <a:rPr lang="ru-RU" sz="1600" dirty="0" smtClean="0">
                <a:latin typeface="Arial" pitchFamily="34" charset="0"/>
                <a:cs typeface="Arial" pitchFamily="34" charset="0"/>
              </a:rPr>
              <a:t> </a:t>
            </a:r>
            <a:r>
              <a:rPr lang="ru-RU" sz="1600" i="1" dirty="0" err="1" smtClean="0">
                <a:latin typeface="Arial" pitchFamily="34" charset="0"/>
                <a:cs typeface="Arial" pitchFamily="34" charset="0"/>
              </a:rPr>
              <a:t>subvenire</a:t>
            </a:r>
            <a:r>
              <a:rPr lang="ru-RU" sz="1600" dirty="0" smtClean="0">
                <a:latin typeface="Arial" pitchFamily="34" charset="0"/>
                <a:cs typeface="Arial" pitchFamily="34" charset="0"/>
              </a:rPr>
              <a:t> — «приходить на помощь») — межбюджетные </a:t>
            </a:r>
            <a:r>
              <a:rPr lang="ru-RU" sz="1600" u="sng" dirty="0" smtClean="0">
                <a:latin typeface="Arial" pitchFamily="34" charset="0"/>
                <a:cs typeface="Arial" pitchFamily="34" charset="0"/>
              </a:rPr>
              <a:t>трансферт</a:t>
            </a:r>
            <a:r>
              <a:rPr lang="ru-RU" sz="1600" dirty="0" smtClean="0">
                <a:latin typeface="Arial" pitchFamily="34" charset="0"/>
                <a:cs typeface="Arial" pitchFamily="34" charset="0"/>
              </a:rPr>
              <a:t>ы, предоставляемые в целях финансирования расходных обязательств того бюджета, которому они предоставляются, возникающих при передаче полномочий с того бюджета, из которого они предоставляются.</a:t>
            </a:r>
          </a:p>
          <a:p>
            <a:pPr algn="just">
              <a:buNone/>
            </a:pPr>
            <a:r>
              <a:rPr lang="ru-RU" sz="1600" dirty="0" smtClean="0">
                <a:latin typeface="Arial" pitchFamily="34" charset="0"/>
                <a:cs typeface="Arial" pitchFamily="34" charset="0"/>
              </a:rPr>
              <a:t>      </a:t>
            </a:r>
            <a:r>
              <a:rPr lang="ru-RU" sz="1600" u="sng" dirty="0" smtClean="0">
                <a:latin typeface="Arial" pitchFamily="34" charset="0"/>
                <a:cs typeface="Arial" pitchFamily="34" charset="0"/>
              </a:rPr>
              <a:t>Бюджетным кодексом РФ</a:t>
            </a:r>
            <a:r>
              <a:rPr lang="ru-RU" sz="1600" dirty="0" smtClean="0">
                <a:latin typeface="Arial" pitchFamily="34" charset="0"/>
                <a:cs typeface="Arial" pitchFamily="34" charset="0"/>
              </a:rPr>
              <a:t> предусмотрена возможность предоставления субвенций бюджетам субъектов Российской Федерации из федерального бюджета, а также местным бюджетам из бюджета субъекта Российской Федерации.</a:t>
            </a:r>
          </a:p>
          <a:p>
            <a:pPr algn="just">
              <a:buNone/>
            </a:pPr>
            <a:r>
              <a:rPr lang="ru-RU" sz="1600" dirty="0" smtClean="0">
                <a:latin typeface="Arial" pitchFamily="34" charset="0"/>
                <a:cs typeface="Arial" pitchFamily="34" charset="0"/>
              </a:rPr>
              <a:t> </a:t>
            </a:r>
            <a:endParaRPr lang="ru-RU" sz="1600" b="1" dirty="0" smtClean="0">
              <a:latin typeface="Arial" pitchFamily="34" charset="0"/>
              <a:cs typeface="Arial" pitchFamily="34" charset="0"/>
            </a:endParaRPr>
          </a:p>
          <a:p>
            <a:pPr algn="just">
              <a:buNone/>
            </a:pPr>
            <a:r>
              <a:rPr lang="ru-RU" sz="1600" b="1" dirty="0" smtClean="0">
                <a:solidFill>
                  <a:srgbClr val="C00000"/>
                </a:solidFill>
                <a:latin typeface="Arial" pitchFamily="34" charset="0"/>
                <a:cs typeface="Arial" pitchFamily="34" charset="0"/>
              </a:rPr>
              <a:t>       </a:t>
            </a:r>
            <a:endParaRPr lang="ru-RU" sz="1600" dirty="0">
              <a:latin typeface="Arial" pitchFamily="34" charset="0"/>
              <a:cs typeface="Arial" pitchFamily="34" charset="0"/>
            </a:endParaRPr>
          </a:p>
        </p:txBody>
      </p:sp>
      <p:pic>
        <p:nvPicPr>
          <p:cNvPr id="5" name="Picture 34" descr="gerb"/>
          <p:cNvPicPr>
            <a:picLocks noChangeAspect="1" noChangeArrowheads="1"/>
          </p:cNvPicPr>
          <p:nvPr/>
        </p:nvPicPr>
        <p:blipFill>
          <a:blip r:embed="rId4"/>
          <a:srcRect/>
          <a:stretch>
            <a:fillRect/>
          </a:stretch>
        </p:blipFill>
        <p:spPr bwMode="auto">
          <a:xfrm>
            <a:off x="0" y="0"/>
            <a:ext cx="646113" cy="118268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87" descr="C:\Documents and Settings\Администратор\Мои документы\Мои рисунки\н.в..jpg"/>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title"/>
          </p:nvPr>
        </p:nvSpPr>
        <p:spPr>
          <a:xfrm>
            <a:off x="457200" y="0"/>
            <a:ext cx="8229600" cy="1071546"/>
          </a:xfrm>
        </p:spPr>
        <p:txBody>
          <a:bodyPr>
            <a:normAutofit fontScale="90000"/>
          </a:bodyPr>
          <a:lstStyle/>
          <a:p>
            <a:r>
              <a:rPr lang="ru-RU" sz="2800" b="1" dirty="0" smtClean="0">
                <a:solidFill>
                  <a:schemeClr val="tx2">
                    <a:lumMod val="75000"/>
                  </a:schemeClr>
                </a:solidFill>
                <a:latin typeface="Arial" pitchFamily="34" charset="0"/>
                <a:cs typeface="Arial" pitchFamily="34" charset="0"/>
              </a:rPr>
              <a:t>Структура доходов бюджета города Воткинска </a:t>
            </a:r>
            <a:br>
              <a:rPr lang="ru-RU" sz="2800" b="1" dirty="0" smtClean="0">
                <a:solidFill>
                  <a:schemeClr val="tx2">
                    <a:lumMod val="75000"/>
                  </a:schemeClr>
                </a:solidFill>
                <a:latin typeface="Arial" pitchFamily="34" charset="0"/>
                <a:cs typeface="Arial" pitchFamily="34" charset="0"/>
              </a:rPr>
            </a:br>
            <a:r>
              <a:rPr lang="ru-RU" sz="2800" b="1" dirty="0" smtClean="0">
                <a:solidFill>
                  <a:schemeClr val="tx2">
                    <a:lumMod val="75000"/>
                  </a:schemeClr>
                </a:solidFill>
                <a:latin typeface="Arial" pitchFamily="34" charset="0"/>
                <a:cs typeface="Arial" pitchFamily="34" charset="0"/>
              </a:rPr>
              <a:t>исполнение за 2018 год</a:t>
            </a:r>
            <a:r>
              <a:rPr lang="ru-RU" sz="1300" b="1" dirty="0" smtClean="0">
                <a:solidFill>
                  <a:schemeClr val="tx2">
                    <a:lumMod val="75000"/>
                  </a:schemeClr>
                </a:solidFill>
                <a:latin typeface="Times New Roman" pitchFamily="18" charset="0"/>
                <a:cs typeface="Times New Roman" pitchFamily="18" charset="0"/>
              </a:rPr>
              <a:t/>
            </a:r>
            <a:br>
              <a:rPr lang="ru-RU" sz="1300" b="1" dirty="0" smtClean="0">
                <a:solidFill>
                  <a:schemeClr val="tx2">
                    <a:lumMod val="75000"/>
                  </a:schemeClr>
                </a:solidFill>
                <a:latin typeface="Times New Roman" pitchFamily="18" charset="0"/>
                <a:cs typeface="Times New Roman" pitchFamily="18" charset="0"/>
              </a:rPr>
            </a:br>
            <a:r>
              <a:rPr lang="ru-RU" sz="2200" b="1" dirty="0" smtClean="0">
                <a:solidFill>
                  <a:schemeClr val="tx2">
                    <a:lumMod val="75000"/>
                  </a:schemeClr>
                </a:solidFill>
                <a:latin typeface="Arial" pitchFamily="34" charset="0"/>
                <a:cs typeface="Arial" pitchFamily="34" charset="0"/>
              </a:rPr>
              <a:t>ДОХОДЫ ВСЕГО  1 935 464,9 </a:t>
            </a:r>
            <a:r>
              <a:rPr lang="ru-RU" sz="2700" b="1" dirty="0" smtClean="0">
                <a:solidFill>
                  <a:schemeClr val="tx2">
                    <a:lumMod val="75000"/>
                  </a:schemeClr>
                </a:solidFill>
                <a:latin typeface="Arial" pitchFamily="34" charset="0"/>
                <a:cs typeface="Arial" pitchFamily="34" charset="0"/>
              </a:rPr>
              <a:t>тыс.руб.</a:t>
            </a:r>
            <a:endParaRPr lang="ru-RU" sz="2700" dirty="0">
              <a:solidFill>
                <a:schemeClr val="tx2">
                  <a:lumMod val="75000"/>
                </a:schemeClr>
              </a:solidFill>
              <a:latin typeface="Arial" pitchFamily="34" charset="0"/>
              <a:cs typeface="Arial" pitchFamily="34" charset="0"/>
            </a:endParaRPr>
          </a:p>
        </p:txBody>
      </p:sp>
      <p:graphicFrame>
        <p:nvGraphicFramePr>
          <p:cNvPr id="1026" name="Содержимое 4"/>
          <p:cNvGraphicFramePr>
            <a:graphicFrameLocks noGrp="1"/>
          </p:cNvGraphicFramePr>
          <p:nvPr>
            <p:ph idx="1"/>
          </p:nvPr>
        </p:nvGraphicFramePr>
        <p:xfrm>
          <a:off x="2143108" y="2071678"/>
          <a:ext cx="4064000" cy="3562350"/>
        </p:xfrm>
        <a:graphic>
          <a:graphicData uri="http://schemas.openxmlformats.org/presentationml/2006/ole">
            <p:oleObj spid="_x0000_s17410" name="Worksheet" r:id="rId5" imgW="2781233" imgH="2438400" progId="">
              <p:embed/>
            </p:oleObj>
          </a:graphicData>
        </a:graphic>
      </p:graphicFrame>
      <p:sp>
        <p:nvSpPr>
          <p:cNvPr id="4" name="Прямоугольник 3"/>
          <p:cNvSpPr/>
          <p:nvPr/>
        </p:nvSpPr>
        <p:spPr>
          <a:xfrm>
            <a:off x="285720" y="1571612"/>
            <a:ext cx="1714512" cy="571504"/>
          </a:xfrm>
          <a:prstGeom prst="rect">
            <a:avLst/>
          </a:prstGeom>
          <a:solidFill>
            <a:schemeClr val="accent1">
              <a:lumMod val="40000"/>
              <a:lumOff val="60000"/>
            </a:schemeClr>
          </a:solidFill>
          <a:ln>
            <a:solidFill>
              <a:schemeClr val="tx2"/>
            </a:solidFill>
          </a:ln>
        </p:spPr>
        <p:style>
          <a:lnRef idx="1">
            <a:schemeClr val="accent6"/>
          </a:lnRef>
          <a:fillRef idx="2">
            <a:schemeClr val="accent6"/>
          </a:fillRef>
          <a:effectRef idx="1">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ru-RU" sz="1600" i="1" dirty="0" smtClean="0"/>
              <a:t>Дотации       </a:t>
            </a:r>
          </a:p>
          <a:p>
            <a:pPr algn="ctr"/>
            <a:r>
              <a:rPr lang="ru-RU" sz="1600" i="1" dirty="0" smtClean="0"/>
              <a:t>204 931,1</a:t>
            </a:r>
          </a:p>
          <a:p>
            <a:pPr algn="ctr"/>
            <a:endParaRPr lang="ru-RU" sz="1200" i="1" dirty="0"/>
          </a:p>
        </p:txBody>
      </p:sp>
      <p:sp>
        <p:nvSpPr>
          <p:cNvPr id="5" name="Прямоугольник 4"/>
          <p:cNvSpPr/>
          <p:nvPr/>
        </p:nvSpPr>
        <p:spPr>
          <a:xfrm>
            <a:off x="285720" y="2357430"/>
            <a:ext cx="1714512" cy="642942"/>
          </a:xfrm>
          <a:prstGeom prst="rect">
            <a:avLst/>
          </a:prstGeom>
          <a:solidFill>
            <a:schemeClr val="accent1">
              <a:lumMod val="40000"/>
              <a:lumOff val="60000"/>
            </a:schemeClr>
          </a:solidFill>
          <a:ln>
            <a:solidFill>
              <a:schemeClr val="tx2"/>
            </a:solidFill>
          </a:ln>
        </p:spPr>
        <p:style>
          <a:lnRef idx="1">
            <a:schemeClr val="accent6"/>
          </a:lnRef>
          <a:fillRef idx="2">
            <a:schemeClr val="accent6"/>
          </a:fillRef>
          <a:effectRef idx="1">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ru-RU" sz="1600" i="1" dirty="0" smtClean="0"/>
              <a:t>Субсидии</a:t>
            </a:r>
          </a:p>
          <a:p>
            <a:pPr algn="ctr"/>
            <a:r>
              <a:rPr lang="ru-RU" sz="1600" i="1" dirty="0" smtClean="0"/>
              <a:t>225 870,1</a:t>
            </a:r>
            <a:endParaRPr lang="ru-RU" sz="1600" i="1" dirty="0"/>
          </a:p>
        </p:txBody>
      </p:sp>
      <p:sp>
        <p:nvSpPr>
          <p:cNvPr id="6" name="Прямоугольник 5"/>
          <p:cNvSpPr/>
          <p:nvPr/>
        </p:nvSpPr>
        <p:spPr>
          <a:xfrm>
            <a:off x="285720" y="3214686"/>
            <a:ext cx="1714512" cy="571504"/>
          </a:xfrm>
          <a:prstGeom prst="rect">
            <a:avLst/>
          </a:prstGeom>
          <a:solidFill>
            <a:schemeClr val="accent1">
              <a:lumMod val="40000"/>
              <a:lumOff val="60000"/>
            </a:schemeClr>
          </a:solidFill>
          <a:ln>
            <a:solidFill>
              <a:schemeClr val="tx2"/>
            </a:solidFill>
          </a:ln>
        </p:spPr>
        <p:style>
          <a:lnRef idx="1">
            <a:schemeClr val="accent6"/>
          </a:lnRef>
          <a:fillRef idx="2">
            <a:schemeClr val="accent6"/>
          </a:fillRef>
          <a:effectRef idx="1">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ru-RU" sz="1600" i="1" dirty="0" smtClean="0"/>
              <a:t>Субвенции </a:t>
            </a:r>
          </a:p>
          <a:p>
            <a:pPr algn="ctr"/>
            <a:r>
              <a:rPr lang="ru-RU" sz="1600" i="1" dirty="0" smtClean="0"/>
              <a:t> 936 282,3</a:t>
            </a:r>
            <a:endParaRPr lang="ru-RU" sz="1600" i="1" dirty="0"/>
          </a:p>
        </p:txBody>
      </p:sp>
      <p:sp>
        <p:nvSpPr>
          <p:cNvPr id="7" name="Прямоугольник 6"/>
          <p:cNvSpPr/>
          <p:nvPr/>
        </p:nvSpPr>
        <p:spPr>
          <a:xfrm>
            <a:off x="285720" y="3929066"/>
            <a:ext cx="1714512" cy="1000132"/>
          </a:xfrm>
          <a:prstGeom prst="rect">
            <a:avLst/>
          </a:prstGeom>
          <a:solidFill>
            <a:schemeClr val="accent1">
              <a:lumMod val="40000"/>
              <a:lumOff val="60000"/>
            </a:schemeClr>
          </a:solidFill>
          <a:ln>
            <a:solidFill>
              <a:schemeClr val="tx2"/>
            </a:solidFill>
          </a:ln>
        </p:spPr>
        <p:style>
          <a:lnRef idx="1">
            <a:schemeClr val="accent6"/>
          </a:lnRef>
          <a:fillRef idx="2">
            <a:schemeClr val="accent6"/>
          </a:fillRef>
          <a:effectRef idx="1">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ru-RU" sz="1500" i="1" dirty="0" smtClean="0"/>
              <a:t>Иные межбюджетные трансферты         1 013,1</a:t>
            </a:r>
            <a:endParaRPr lang="ru-RU" sz="1600" i="1" dirty="0"/>
          </a:p>
        </p:txBody>
      </p:sp>
      <p:sp>
        <p:nvSpPr>
          <p:cNvPr id="9" name="Прямоугольник 8"/>
          <p:cNvSpPr/>
          <p:nvPr/>
        </p:nvSpPr>
        <p:spPr>
          <a:xfrm>
            <a:off x="6357950" y="1428736"/>
            <a:ext cx="2500330" cy="428628"/>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ru-RU" sz="1200" dirty="0"/>
              <a:t>Налог</a:t>
            </a:r>
            <a:r>
              <a:rPr lang="ru-RU" sz="1200" baseline="0" dirty="0"/>
              <a:t> на доходы физических лиц  </a:t>
            </a:r>
            <a:r>
              <a:rPr lang="ru-RU" sz="1200" baseline="0" dirty="0" smtClean="0"/>
              <a:t>                                                                                 </a:t>
            </a:r>
          </a:p>
          <a:p>
            <a:r>
              <a:rPr lang="ru-RU" sz="1200" dirty="0" smtClean="0"/>
              <a:t>                                                337 220,8</a:t>
            </a:r>
            <a:endParaRPr lang="ru-RU" sz="800" baseline="0" dirty="0"/>
          </a:p>
        </p:txBody>
      </p:sp>
      <p:sp>
        <p:nvSpPr>
          <p:cNvPr id="10" name="Прямоугольник 9"/>
          <p:cNvSpPr/>
          <p:nvPr/>
        </p:nvSpPr>
        <p:spPr>
          <a:xfrm>
            <a:off x="6357950" y="1928802"/>
            <a:ext cx="2500330" cy="428628"/>
          </a:xfrm>
          <a:prstGeom prst="rect">
            <a:avLst/>
          </a:prstGeom>
        </p:spPr>
        <p:style>
          <a:lnRef idx="1">
            <a:schemeClr val="accent2"/>
          </a:lnRef>
          <a:fillRef idx="2">
            <a:schemeClr val="accent2"/>
          </a:fillRef>
          <a:effectRef idx="1">
            <a:schemeClr val="accent2"/>
          </a:effectRef>
          <a:fontRef idx="minor">
            <a:schemeClr val="dk1"/>
          </a:fontRef>
        </p:style>
        <p:txBody>
          <a:bodyPr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ru-RU" sz="1200" dirty="0"/>
              <a:t>Акцизы по подакцизным</a:t>
            </a:r>
            <a:r>
              <a:rPr lang="ru-RU" sz="1200" baseline="0" dirty="0"/>
              <a:t> товарам  </a:t>
            </a:r>
            <a:r>
              <a:rPr lang="ru-RU" sz="1200" baseline="0" dirty="0" smtClean="0"/>
              <a:t>        </a:t>
            </a:r>
          </a:p>
          <a:p>
            <a:r>
              <a:rPr lang="ru-RU" sz="1200" dirty="0" smtClean="0"/>
              <a:t>                                                    8 746,4</a:t>
            </a:r>
            <a:endParaRPr lang="ru-RU" sz="1200" dirty="0"/>
          </a:p>
        </p:txBody>
      </p:sp>
      <p:sp>
        <p:nvSpPr>
          <p:cNvPr id="11" name="Прямоугольник 10"/>
          <p:cNvSpPr/>
          <p:nvPr/>
        </p:nvSpPr>
        <p:spPr>
          <a:xfrm>
            <a:off x="6357950" y="2428868"/>
            <a:ext cx="2500330" cy="428628"/>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ru-RU" sz="1200" dirty="0"/>
              <a:t>Налоги на совокупный доход        </a:t>
            </a:r>
            <a:r>
              <a:rPr lang="ru-RU" sz="1200" dirty="0" smtClean="0"/>
              <a:t>                 </a:t>
            </a:r>
          </a:p>
          <a:p>
            <a:r>
              <a:rPr lang="ru-RU" sz="1200" dirty="0" smtClean="0"/>
              <a:t>                                                  40 566,1</a:t>
            </a:r>
            <a:endParaRPr lang="ru-RU" sz="1200" dirty="0"/>
          </a:p>
        </p:txBody>
      </p:sp>
      <p:sp>
        <p:nvSpPr>
          <p:cNvPr id="12" name="Прямоугольник 11"/>
          <p:cNvSpPr/>
          <p:nvPr/>
        </p:nvSpPr>
        <p:spPr>
          <a:xfrm>
            <a:off x="6357950" y="2928934"/>
            <a:ext cx="2500330" cy="285752"/>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ru-RU" sz="1200" dirty="0"/>
              <a:t>Налоги на имущество        </a:t>
            </a:r>
            <a:r>
              <a:rPr lang="ru-RU" sz="1200" dirty="0" smtClean="0"/>
              <a:t> 86 856,6</a:t>
            </a:r>
            <a:endParaRPr lang="ru-RU" sz="1200" dirty="0"/>
          </a:p>
        </p:txBody>
      </p:sp>
      <p:sp>
        <p:nvSpPr>
          <p:cNvPr id="13" name="Прямоугольник 12"/>
          <p:cNvSpPr/>
          <p:nvPr/>
        </p:nvSpPr>
        <p:spPr>
          <a:xfrm>
            <a:off x="6357950" y="3286124"/>
            <a:ext cx="2500330" cy="285752"/>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ru-RU" sz="1200" dirty="0">
                <a:solidFill>
                  <a:schemeClr val="dk1"/>
                </a:solidFill>
                <a:latin typeface="+mn-lt"/>
                <a:ea typeface="+mn-ea"/>
                <a:cs typeface="+mn-cs"/>
              </a:rPr>
              <a:t>Госпошлина    </a:t>
            </a:r>
            <a:r>
              <a:rPr lang="ru-RU" sz="1200" dirty="0" smtClean="0">
                <a:solidFill>
                  <a:schemeClr val="dk1"/>
                </a:solidFill>
                <a:latin typeface="+mn-lt"/>
                <a:ea typeface="+mn-ea"/>
                <a:cs typeface="+mn-cs"/>
              </a:rPr>
              <a:t>           </a:t>
            </a:r>
            <a:r>
              <a:rPr lang="ru-RU" sz="1200" baseline="0" dirty="0" smtClean="0">
                <a:solidFill>
                  <a:schemeClr val="dk1"/>
                </a:solidFill>
                <a:latin typeface="+mn-lt"/>
                <a:ea typeface="+mn-ea"/>
                <a:cs typeface="+mn-cs"/>
              </a:rPr>
              <a:t>   </a:t>
            </a:r>
            <a:r>
              <a:rPr lang="ru-RU" sz="1200" dirty="0" smtClean="0">
                <a:solidFill>
                  <a:schemeClr val="dk1"/>
                </a:solidFill>
                <a:latin typeface="+mn-lt"/>
                <a:ea typeface="+mn-ea"/>
                <a:cs typeface="+mn-cs"/>
              </a:rPr>
              <a:t>         12 576,7</a:t>
            </a:r>
            <a:endParaRPr lang="ru-RU" sz="1200" dirty="0"/>
          </a:p>
        </p:txBody>
      </p:sp>
      <p:sp>
        <p:nvSpPr>
          <p:cNvPr id="14" name="Прямоугольник 13"/>
          <p:cNvSpPr/>
          <p:nvPr/>
        </p:nvSpPr>
        <p:spPr>
          <a:xfrm>
            <a:off x="6357950" y="3643314"/>
            <a:ext cx="2500330" cy="428628"/>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ru-RU" sz="1200" dirty="0">
                <a:solidFill>
                  <a:sysClr val="windowText" lastClr="000000"/>
                </a:solidFill>
                <a:latin typeface="Calibri"/>
              </a:rPr>
              <a:t>Доходы от использования имущества          </a:t>
            </a:r>
            <a:r>
              <a:rPr lang="ru-RU" sz="1200" dirty="0" smtClean="0">
                <a:solidFill>
                  <a:sysClr val="windowText" lastClr="000000"/>
                </a:solidFill>
                <a:latin typeface="Calibri"/>
              </a:rPr>
              <a:t>                    48 144,5                             </a:t>
            </a:r>
            <a:endParaRPr lang="ru-RU" sz="1200" dirty="0"/>
          </a:p>
        </p:txBody>
      </p:sp>
      <p:sp>
        <p:nvSpPr>
          <p:cNvPr id="16" name="Прямоугольник 15"/>
          <p:cNvSpPr/>
          <p:nvPr/>
        </p:nvSpPr>
        <p:spPr>
          <a:xfrm>
            <a:off x="6357950" y="4143380"/>
            <a:ext cx="2500330" cy="500066"/>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ru-RU" sz="1200" dirty="0">
                <a:solidFill>
                  <a:sysClr val="windowText" lastClr="000000"/>
                </a:solidFill>
                <a:latin typeface="Calibri"/>
              </a:rPr>
              <a:t>Платежи</a:t>
            </a:r>
            <a:r>
              <a:rPr lang="ru-RU" sz="1200" baseline="0" dirty="0">
                <a:solidFill>
                  <a:sysClr val="windowText" lastClr="000000"/>
                </a:solidFill>
                <a:latin typeface="Calibri"/>
              </a:rPr>
              <a:t> при пользовании природными ресурсами   </a:t>
            </a:r>
            <a:r>
              <a:rPr lang="ru-RU" sz="1200" baseline="0" dirty="0" smtClean="0">
                <a:solidFill>
                  <a:sysClr val="windowText" lastClr="000000"/>
                </a:solidFill>
                <a:latin typeface="Calibri"/>
              </a:rPr>
              <a:t>    1 976,2</a:t>
            </a:r>
            <a:endParaRPr lang="ru-RU" sz="1200" dirty="0"/>
          </a:p>
        </p:txBody>
      </p:sp>
      <p:sp>
        <p:nvSpPr>
          <p:cNvPr id="17" name="Прямоугольник 16"/>
          <p:cNvSpPr/>
          <p:nvPr/>
        </p:nvSpPr>
        <p:spPr>
          <a:xfrm>
            <a:off x="6357950" y="5429264"/>
            <a:ext cx="2500330" cy="500066"/>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ru-RU" sz="1200" dirty="0"/>
              <a:t>Доходы от продажи </a:t>
            </a:r>
            <a:r>
              <a:rPr lang="ru-RU" sz="1200" dirty="0" smtClean="0"/>
              <a:t>матер. </a:t>
            </a:r>
            <a:r>
              <a:rPr lang="ru-RU" sz="1200" dirty="0"/>
              <a:t>и </a:t>
            </a:r>
            <a:r>
              <a:rPr lang="ru-RU" sz="1200" dirty="0" smtClean="0"/>
              <a:t>нематериальных</a:t>
            </a:r>
            <a:r>
              <a:rPr lang="ru-RU" sz="1200" baseline="0" dirty="0" smtClean="0"/>
              <a:t> </a:t>
            </a:r>
            <a:r>
              <a:rPr lang="ru-RU" sz="1200" dirty="0" smtClean="0"/>
              <a:t>активов   15 560,5</a:t>
            </a:r>
            <a:endParaRPr lang="ru-RU" sz="800" dirty="0"/>
          </a:p>
        </p:txBody>
      </p:sp>
      <p:sp>
        <p:nvSpPr>
          <p:cNvPr id="18" name="Прямоугольник 17"/>
          <p:cNvSpPr/>
          <p:nvPr/>
        </p:nvSpPr>
        <p:spPr>
          <a:xfrm>
            <a:off x="6357950" y="6000768"/>
            <a:ext cx="2500330" cy="285752"/>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ru-RU" sz="1200" dirty="0"/>
              <a:t>Штрафы                                </a:t>
            </a:r>
            <a:r>
              <a:rPr lang="ru-RU" sz="1200" dirty="0" smtClean="0"/>
              <a:t>    9 978,2</a:t>
            </a:r>
            <a:endParaRPr lang="ru-RU" sz="1200" dirty="0"/>
          </a:p>
        </p:txBody>
      </p:sp>
      <p:sp>
        <p:nvSpPr>
          <p:cNvPr id="19" name="Левая фигурная скобка 18"/>
          <p:cNvSpPr/>
          <p:nvPr/>
        </p:nvSpPr>
        <p:spPr>
          <a:xfrm>
            <a:off x="6072198" y="1428736"/>
            <a:ext cx="214314" cy="5214974"/>
          </a:xfrm>
          <a:prstGeom prst="leftBrace">
            <a:avLst/>
          </a:prstGeom>
        </p:spPr>
        <p:style>
          <a:lnRef idx="2">
            <a:schemeClr val="accent6"/>
          </a:lnRef>
          <a:fillRef idx="0">
            <a:schemeClr val="accent6"/>
          </a:fillRef>
          <a:effectRef idx="1">
            <a:schemeClr val="accent6"/>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ru-RU"/>
          </a:p>
        </p:txBody>
      </p:sp>
      <p:sp>
        <p:nvSpPr>
          <p:cNvPr id="20" name="Правая фигурная скобка 19"/>
          <p:cNvSpPr/>
          <p:nvPr/>
        </p:nvSpPr>
        <p:spPr>
          <a:xfrm>
            <a:off x="2071670" y="1571612"/>
            <a:ext cx="214314" cy="4786346"/>
          </a:xfrm>
          <a:prstGeom prst="rightBrace">
            <a:avLst>
              <a:gd name="adj1" fmla="val 8333"/>
              <a:gd name="adj2" fmla="val 49065"/>
            </a:avLst>
          </a:prstGeom>
        </p:spPr>
        <p:style>
          <a:lnRef idx="2">
            <a:schemeClr val="accent6"/>
          </a:lnRef>
          <a:fillRef idx="0">
            <a:schemeClr val="accent6"/>
          </a:fillRef>
          <a:effectRef idx="1">
            <a:schemeClr val="accent6"/>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ru-RU">
              <a:solidFill>
                <a:srgbClr val="FF0000"/>
              </a:solidFill>
            </a:endParaRPr>
          </a:p>
        </p:txBody>
      </p:sp>
      <p:sp>
        <p:nvSpPr>
          <p:cNvPr id="22" name="Прямоугольник 21"/>
          <p:cNvSpPr/>
          <p:nvPr/>
        </p:nvSpPr>
        <p:spPr>
          <a:xfrm>
            <a:off x="6357950" y="6357958"/>
            <a:ext cx="2500330" cy="357190"/>
          </a:xfrm>
          <a:prstGeom prst="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ru-RU" sz="1200" dirty="0" smtClean="0"/>
              <a:t>Прочие налоговые и неналоговые                                                                  </a:t>
            </a:r>
          </a:p>
          <a:p>
            <a:r>
              <a:rPr lang="ru-RU" sz="1200" dirty="0" smtClean="0"/>
              <a:t>                                                         29,9</a:t>
            </a:r>
            <a:endParaRPr lang="ru-RU" sz="1200" dirty="0"/>
          </a:p>
        </p:txBody>
      </p:sp>
      <p:sp>
        <p:nvSpPr>
          <p:cNvPr id="23" name="Прямоугольник 22"/>
          <p:cNvSpPr/>
          <p:nvPr/>
        </p:nvSpPr>
        <p:spPr>
          <a:xfrm>
            <a:off x="2428860" y="1428736"/>
            <a:ext cx="1571636" cy="357190"/>
          </a:xfrm>
          <a:prstGeom prst="rect">
            <a:avLst/>
          </a:prstGeom>
          <a:solidFill>
            <a:schemeClr val="accent1">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ru-RU" sz="1600" b="1" dirty="0" smtClean="0">
                <a:solidFill>
                  <a:schemeClr val="tx1"/>
                </a:solidFill>
              </a:rPr>
              <a:t>1 373 190,1 71%</a:t>
            </a:r>
            <a:endParaRPr lang="ru-RU" sz="1600" b="1" dirty="0">
              <a:solidFill>
                <a:schemeClr val="tx1"/>
              </a:solidFill>
            </a:endParaRPr>
          </a:p>
        </p:txBody>
      </p:sp>
      <p:sp>
        <p:nvSpPr>
          <p:cNvPr id="24" name="Прямоугольник 23"/>
          <p:cNvSpPr/>
          <p:nvPr/>
        </p:nvSpPr>
        <p:spPr>
          <a:xfrm>
            <a:off x="4286248" y="1428736"/>
            <a:ext cx="1571636" cy="357190"/>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ru-RU" sz="1600" b="1" dirty="0" smtClean="0">
                <a:solidFill>
                  <a:schemeClr val="tx1"/>
                </a:solidFill>
              </a:rPr>
              <a:t>562 274,8  29%</a:t>
            </a:r>
            <a:endParaRPr lang="ru-RU" sz="1600" b="1" dirty="0">
              <a:solidFill>
                <a:schemeClr val="tx1"/>
              </a:solidFill>
            </a:endParaRPr>
          </a:p>
        </p:txBody>
      </p:sp>
      <p:sp>
        <p:nvSpPr>
          <p:cNvPr id="25" name="Прямоугольник 24"/>
          <p:cNvSpPr/>
          <p:nvPr/>
        </p:nvSpPr>
        <p:spPr>
          <a:xfrm>
            <a:off x="285720" y="5072074"/>
            <a:ext cx="1714512" cy="1285884"/>
          </a:xfrm>
          <a:prstGeom prst="rect">
            <a:avLst/>
          </a:prstGeom>
          <a:solidFill>
            <a:schemeClr val="accent1">
              <a:lumMod val="40000"/>
              <a:lumOff val="60000"/>
            </a:schemeClr>
          </a:solidFill>
          <a:ln>
            <a:solidFill>
              <a:schemeClr val="tx2"/>
            </a:solidFill>
          </a:ln>
        </p:spPr>
        <p:style>
          <a:lnRef idx="1">
            <a:schemeClr val="accent6"/>
          </a:lnRef>
          <a:fillRef idx="2">
            <a:schemeClr val="accent6"/>
          </a:fillRef>
          <a:effectRef idx="1">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ru-RU" sz="1600" i="1" dirty="0" smtClean="0"/>
              <a:t>Прочие безвозмездные поступления</a:t>
            </a:r>
          </a:p>
          <a:p>
            <a:pPr algn="ctr"/>
            <a:r>
              <a:rPr lang="ru-RU" sz="1600" i="1" dirty="0" smtClean="0"/>
              <a:t>5 500,8</a:t>
            </a:r>
            <a:endParaRPr lang="ru-RU" sz="1600" i="1" dirty="0"/>
          </a:p>
        </p:txBody>
      </p:sp>
      <p:sp>
        <p:nvSpPr>
          <p:cNvPr id="27" name="Прямоугольник 26"/>
          <p:cNvSpPr/>
          <p:nvPr/>
        </p:nvSpPr>
        <p:spPr>
          <a:xfrm>
            <a:off x="6357950" y="4714884"/>
            <a:ext cx="2500330" cy="642942"/>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ru-RU" sz="1200" dirty="0" smtClean="0">
                <a:latin typeface="+mj-lt"/>
              </a:rPr>
              <a:t>Доходы от оказания платных услуг (работ) и компенсации затрат государства                                 618,9 </a:t>
            </a:r>
            <a:endParaRPr lang="ru-RU" sz="1200" dirty="0">
              <a:latin typeface="+mj-lt"/>
            </a:endParaRPr>
          </a:p>
        </p:txBody>
      </p:sp>
      <p:pic>
        <p:nvPicPr>
          <p:cNvPr id="28" name="Picture 34" descr="gerb"/>
          <p:cNvPicPr>
            <a:picLocks noChangeAspect="1" noChangeArrowheads="1"/>
          </p:cNvPicPr>
          <p:nvPr/>
        </p:nvPicPr>
        <p:blipFill>
          <a:blip r:embed="rId6"/>
          <a:srcRect/>
          <a:stretch>
            <a:fillRect/>
          </a:stretch>
        </p:blipFill>
        <p:spPr bwMode="auto">
          <a:xfrm>
            <a:off x="0" y="0"/>
            <a:ext cx="646113" cy="118268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42918"/>
          </a:xfrm>
        </p:spPr>
        <p:txBody>
          <a:bodyPr>
            <a:noAutofit/>
          </a:bodyPr>
          <a:lstStyle/>
          <a:p>
            <a:r>
              <a:rPr lang="ru-RU" sz="2000" dirty="0" smtClean="0">
                <a:latin typeface="Times New Roman" pitchFamily="18" charset="0"/>
                <a:cs typeface="Times New Roman" pitchFamily="18" charset="0"/>
              </a:rPr>
              <a:t>Общий объем доходов за 2018 год согласно классификации доходов бюджетов Российской Федерации </a:t>
            </a:r>
            <a:endParaRPr lang="ru-RU" sz="20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32" y="714356"/>
          <a:ext cx="9072626" cy="6143644"/>
        </p:xfrm>
        <a:graphic>
          <a:graphicData uri="http://schemas.openxmlformats.org/drawingml/2006/table">
            <a:tbl>
              <a:tblPr firstRow="1" bandRow="1">
                <a:tableStyleId>{5C22544A-7EE6-4342-B048-85BDC9FD1C3A}</a:tableStyleId>
              </a:tblPr>
              <a:tblGrid>
                <a:gridCol w="3286149"/>
                <a:gridCol w="714380"/>
                <a:gridCol w="785819"/>
                <a:gridCol w="785816"/>
                <a:gridCol w="857258"/>
                <a:gridCol w="2643204"/>
              </a:tblGrid>
              <a:tr h="805424">
                <a:tc>
                  <a:txBody>
                    <a:bodyPr/>
                    <a:lstStyle/>
                    <a:p>
                      <a:pPr algn="ctr">
                        <a:spcAft>
                          <a:spcPts val="0"/>
                        </a:spcAft>
                      </a:pPr>
                      <a:r>
                        <a:rPr lang="ru-RU" sz="1100" dirty="0">
                          <a:latin typeface="Times New Roman"/>
                          <a:ea typeface="Times New Roman"/>
                          <a:cs typeface="Times New Roman"/>
                        </a:rPr>
                        <a:t>Наименование</a:t>
                      </a:r>
                      <a:endParaRPr lang="ru-RU" sz="1100" dirty="0">
                        <a:latin typeface="Calibri"/>
                        <a:ea typeface="Calibri"/>
                        <a:cs typeface="Times New Roman"/>
                      </a:endParaRPr>
                    </a:p>
                  </a:txBody>
                  <a:tcPr marL="68580" marR="68580" marT="0" marB="0"/>
                </a:tc>
                <a:tc>
                  <a:txBody>
                    <a:bodyPr/>
                    <a:lstStyle/>
                    <a:p>
                      <a:pPr algn="ctr">
                        <a:spcAft>
                          <a:spcPts val="0"/>
                        </a:spcAft>
                      </a:pPr>
                      <a:r>
                        <a:rPr lang="ru-RU" sz="1100" dirty="0" smtClean="0">
                          <a:latin typeface="Times New Roman"/>
                          <a:ea typeface="Times New Roman"/>
                          <a:cs typeface="Times New Roman"/>
                        </a:rPr>
                        <a:t>План  первоначальный</a:t>
                      </a:r>
                      <a:endParaRPr lang="ru-RU" sz="1100" dirty="0">
                        <a:latin typeface="Calibri"/>
                        <a:ea typeface="Calibri"/>
                        <a:cs typeface="Times New Roman"/>
                      </a:endParaRPr>
                    </a:p>
                  </a:txBody>
                  <a:tcPr marL="68580" marR="68580" marT="0" marB="0"/>
                </a:tc>
                <a:tc>
                  <a:txBody>
                    <a:bodyPr/>
                    <a:lstStyle/>
                    <a:p>
                      <a:pPr algn="ctr">
                        <a:spcAft>
                          <a:spcPts val="0"/>
                        </a:spcAft>
                      </a:pPr>
                      <a:r>
                        <a:rPr lang="ru-RU" sz="1100" dirty="0" smtClean="0">
                          <a:latin typeface="Calibri"/>
                          <a:ea typeface="Calibri"/>
                          <a:cs typeface="Times New Roman"/>
                        </a:rPr>
                        <a:t>План  с учетом поправок</a:t>
                      </a:r>
                      <a:endParaRPr lang="ru-RU" sz="1100" dirty="0">
                        <a:latin typeface="Calibri"/>
                        <a:ea typeface="Calibri"/>
                        <a:cs typeface="Times New Roman"/>
                      </a:endParaRPr>
                    </a:p>
                  </a:txBody>
                  <a:tcPr marL="68580" marR="68580" marT="0" marB="0"/>
                </a:tc>
                <a:tc>
                  <a:txBody>
                    <a:bodyPr/>
                    <a:lstStyle/>
                    <a:p>
                      <a:pPr algn="ctr">
                        <a:spcAft>
                          <a:spcPts val="0"/>
                        </a:spcAft>
                      </a:pPr>
                      <a:r>
                        <a:rPr lang="ru-RU" sz="1100" dirty="0" smtClean="0">
                          <a:latin typeface="Times New Roman"/>
                          <a:ea typeface="Times New Roman"/>
                          <a:cs typeface="Times New Roman"/>
                        </a:rPr>
                        <a:t>Исполнено за 2018 год </a:t>
                      </a:r>
                    </a:p>
                    <a:p>
                      <a:pPr algn="ctr">
                        <a:spcAft>
                          <a:spcPts val="0"/>
                        </a:spcAft>
                      </a:pPr>
                      <a:endParaRPr lang="ru-RU" sz="1100" dirty="0">
                        <a:latin typeface="Calibri"/>
                        <a:ea typeface="Calibri"/>
                        <a:cs typeface="Times New Roman"/>
                      </a:endParaRPr>
                    </a:p>
                  </a:txBody>
                  <a:tcPr marL="68580" marR="68580" marT="0" marB="0"/>
                </a:tc>
                <a:tc>
                  <a:txBody>
                    <a:bodyPr/>
                    <a:lstStyle/>
                    <a:p>
                      <a:pPr algn="ctr">
                        <a:spcAft>
                          <a:spcPts val="0"/>
                        </a:spcAft>
                      </a:pPr>
                      <a:r>
                        <a:rPr lang="ru-RU" sz="1100" dirty="0" smtClean="0">
                          <a:latin typeface="Times New Roman"/>
                          <a:ea typeface="Times New Roman"/>
                          <a:cs typeface="Times New Roman"/>
                        </a:rPr>
                        <a:t>% </a:t>
                      </a:r>
                      <a:r>
                        <a:rPr lang="ru-RU" sz="1100" dirty="0" err="1" smtClean="0">
                          <a:latin typeface="Times New Roman"/>
                          <a:ea typeface="Times New Roman"/>
                          <a:cs typeface="Times New Roman"/>
                        </a:rPr>
                        <a:t>исполн</a:t>
                      </a:r>
                      <a:r>
                        <a:rPr lang="ru-RU" sz="1100" dirty="0" smtClean="0">
                          <a:latin typeface="Times New Roman"/>
                          <a:ea typeface="Times New Roman"/>
                          <a:cs typeface="Times New Roman"/>
                        </a:rPr>
                        <a:t>.</a:t>
                      </a:r>
                    </a:p>
                    <a:p>
                      <a:pPr algn="ctr">
                        <a:spcAft>
                          <a:spcPts val="0"/>
                        </a:spcAft>
                      </a:pPr>
                      <a:r>
                        <a:rPr lang="ru-RU" sz="1100" dirty="0" smtClean="0">
                          <a:latin typeface="Times New Roman"/>
                          <a:ea typeface="Times New Roman"/>
                          <a:cs typeface="Times New Roman"/>
                        </a:rPr>
                        <a:t>от </a:t>
                      </a:r>
                      <a:r>
                        <a:rPr lang="ru-RU" sz="1100" dirty="0" err="1" smtClean="0">
                          <a:latin typeface="Times New Roman"/>
                          <a:ea typeface="Times New Roman"/>
                          <a:cs typeface="Times New Roman"/>
                        </a:rPr>
                        <a:t>первонач</a:t>
                      </a:r>
                      <a:r>
                        <a:rPr lang="ru-RU" sz="1100" baseline="0" dirty="0" smtClean="0">
                          <a:latin typeface="Times New Roman"/>
                          <a:ea typeface="Times New Roman"/>
                          <a:cs typeface="Times New Roman"/>
                        </a:rPr>
                        <a:t> плана</a:t>
                      </a:r>
                      <a:r>
                        <a:rPr lang="ru-RU" sz="1100" dirty="0" smtClean="0">
                          <a:latin typeface="Times New Roman"/>
                          <a:ea typeface="Times New Roman"/>
                          <a:cs typeface="Times New Roman"/>
                        </a:rPr>
                        <a:t> </a:t>
                      </a:r>
                      <a:endParaRPr lang="ru-RU" sz="1100" dirty="0">
                        <a:latin typeface="Calibri"/>
                        <a:ea typeface="Calibri"/>
                        <a:cs typeface="Times New Roman"/>
                      </a:endParaRPr>
                    </a:p>
                  </a:txBody>
                  <a:tcPr marL="68580" marR="68580" marT="0" marB="0"/>
                </a:tc>
                <a:tc>
                  <a:txBody>
                    <a:bodyPr/>
                    <a:lstStyle/>
                    <a:p>
                      <a:pPr algn="ctr">
                        <a:spcAft>
                          <a:spcPts val="0"/>
                        </a:spcAft>
                      </a:pPr>
                      <a:r>
                        <a:rPr lang="ru-RU" sz="1100" dirty="0" smtClean="0">
                          <a:latin typeface="Calibri"/>
                          <a:ea typeface="Calibri"/>
                          <a:cs typeface="Times New Roman"/>
                        </a:rPr>
                        <a:t>Пояснения</a:t>
                      </a:r>
                      <a:endParaRPr lang="ru-RU" sz="1100" dirty="0">
                        <a:latin typeface="Calibri"/>
                        <a:ea typeface="Calibri"/>
                        <a:cs typeface="Times New Roman"/>
                      </a:endParaRPr>
                    </a:p>
                  </a:txBody>
                  <a:tcPr marL="68580" marR="68580" marT="0" marB="0"/>
                </a:tc>
              </a:tr>
              <a:tr h="212797">
                <a:tc>
                  <a:txBody>
                    <a:bodyPr/>
                    <a:lstStyle/>
                    <a:p>
                      <a:pPr algn="l" fontAlgn="t"/>
                      <a:r>
                        <a:rPr lang="ru-RU" sz="1100" b="1" i="0" u="none" strike="noStrike" dirty="0">
                          <a:solidFill>
                            <a:srgbClr val="000000"/>
                          </a:solidFill>
                          <a:latin typeface="Arial Cyr"/>
                        </a:rPr>
                        <a:t>НАЛОГОВЫЕ И НЕНАЛОГОВЫЕ  ДОХОДЫ</a:t>
                      </a:r>
                    </a:p>
                  </a:txBody>
                  <a:tcPr marL="9525" marR="9525" marT="9525" marB="0"/>
                </a:tc>
                <a:tc>
                  <a:txBody>
                    <a:bodyPr/>
                    <a:lstStyle/>
                    <a:p>
                      <a:pPr algn="r" fontAlgn="t"/>
                      <a:r>
                        <a:rPr lang="ru-RU" sz="1100" b="1" i="0" u="none" strike="noStrike" dirty="0" smtClean="0">
                          <a:latin typeface="Arial Cyr"/>
                        </a:rPr>
                        <a:t>534 235,0</a:t>
                      </a:r>
                      <a:endParaRPr lang="ru-RU" sz="1100" b="1" i="0" u="none" strike="noStrike" dirty="0">
                        <a:latin typeface="Arial Cyr"/>
                      </a:endParaRPr>
                    </a:p>
                  </a:txBody>
                  <a:tcPr marL="9525" marR="9525" marT="9525" marB="0"/>
                </a:tc>
                <a:tc>
                  <a:txBody>
                    <a:bodyPr/>
                    <a:lstStyle/>
                    <a:p>
                      <a:pPr algn="r" fontAlgn="t"/>
                      <a:r>
                        <a:rPr lang="ru-RU" sz="1100" b="1" i="0" u="none" strike="noStrike" dirty="0" smtClean="0">
                          <a:latin typeface="Arial Cyr"/>
                        </a:rPr>
                        <a:t>546 638,0</a:t>
                      </a:r>
                      <a:endParaRPr lang="ru-RU" sz="1100" b="1" i="0" u="none" strike="noStrike" dirty="0">
                        <a:latin typeface="Arial Cyr"/>
                      </a:endParaRPr>
                    </a:p>
                  </a:txBody>
                  <a:tcPr marL="9525" marR="9525" marT="9525" marB="0"/>
                </a:tc>
                <a:tc>
                  <a:txBody>
                    <a:bodyPr/>
                    <a:lstStyle/>
                    <a:p>
                      <a:pPr algn="r" fontAlgn="t"/>
                      <a:r>
                        <a:rPr lang="ru-RU" sz="1100" b="1" i="0" u="none" strike="noStrike" dirty="0" smtClean="0">
                          <a:latin typeface="Arial Cyr"/>
                        </a:rPr>
                        <a:t>562 274,8</a:t>
                      </a:r>
                      <a:endParaRPr lang="ru-RU" sz="1100" b="1" i="0" u="none" strike="noStrike" dirty="0">
                        <a:latin typeface="Arial Cyr"/>
                      </a:endParaRPr>
                    </a:p>
                  </a:txBody>
                  <a:tcPr marL="9525" marR="9525" marT="9525" marB="0"/>
                </a:tc>
                <a:tc>
                  <a:txBody>
                    <a:bodyPr/>
                    <a:lstStyle/>
                    <a:p>
                      <a:pPr algn="r" fontAlgn="t"/>
                      <a:r>
                        <a:rPr lang="ru-RU" sz="1100" b="1" i="0" u="none" strike="noStrike" dirty="0" smtClean="0">
                          <a:solidFill>
                            <a:schemeClr val="tx1"/>
                          </a:solidFill>
                          <a:latin typeface="Arial Cyr"/>
                        </a:rPr>
                        <a:t>105,2</a:t>
                      </a:r>
                      <a:endParaRPr lang="ru-RU" sz="1100" b="1" i="0" u="none" strike="noStrike" dirty="0">
                        <a:solidFill>
                          <a:schemeClr val="tx1"/>
                        </a:solidFill>
                        <a:latin typeface="Arial Cyr"/>
                      </a:endParaRPr>
                    </a:p>
                  </a:txBody>
                  <a:tcPr marL="9525" marR="9525" marT="9525" marB="0"/>
                </a:tc>
                <a:tc>
                  <a:txBody>
                    <a:bodyPr/>
                    <a:lstStyle/>
                    <a:p>
                      <a:pPr algn="r" fontAlgn="t"/>
                      <a:endParaRPr lang="ru-RU" sz="1100" b="1" i="0" u="none" strike="noStrike" dirty="0">
                        <a:solidFill>
                          <a:schemeClr val="tx1"/>
                        </a:solidFill>
                        <a:latin typeface="Arial Cyr"/>
                      </a:endParaRPr>
                    </a:p>
                  </a:txBody>
                  <a:tcPr marL="9525" marR="9525" marT="9525" marB="0"/>
                </a:tc>
              </a:tr>
              <a:tr h="212797">
                <a:tc>
                  <a:txBody>
                    <a:bodyPr/>
                    <a:lstStyle/>
                    <a:p>
                      <a:pPr algn="l" fontAlgn="t"/>
                      <a:r>
                        <a:rPr lang="ru-RU" sz="1100" b="1" i="0" u="none" strike="noStrike" dirty="0">
                          <a:solidFill>
                            <a:srgbClr val="000000"/>
                          </a:solidFill>
                          <a:latin typeface="Arial Cyr"/>
                        </a:rPr>
                        <a:t>НАЛОГИ НА ПРИБЫЛЬ, ДОХОДЫ</a:t>
                      </a:r>
                    </a:p>
                  </a:txBody>
                  <a:tcPr marL="9525" marR="9525" marT="9525" marB="0"/>
                </a:tc>
                <a:tc>
                  <a:txBody>
                    <a:bodyPr/>
                    <a:lstStyle/>
                    <a:p>
                      <a:pPr algn="r" fontAlgn="t"/>
                      <a:r>
                        <a:rPr lang="ru-RU" sz="1100" b="1" i="0" u="none" strike="noStrike" dirty="0" smtClean="0">
                          <a:latin typeface="Arial Cyr"/>
                        </a:rPr>
                        <a:t>331 077,0</a:t>
                      </a:r>
                      <a:endParaRPr lang="ru-RU" sz="1100" b="1" i="0" u="none" strike="noStrike" dirty="0">
                        <a:latin typeface="Arial Cyr"/>
                      </a:endParaRPr>
                    </a:p>
                  </a:txBody>
                  <a:tcPr marL="9525" marR="9525" marT="9525" marB="0"/>
                </a:tc>
                <a:tc>
                  <a:txBody>
                    <a:bodyPr/>
                    <a:lstStyle/>
                    <a:p>
                      <a:pPr algn="r" fontAlgn="t"/>
                      <a:r>
                        <a:rPr lang="ru-RU" sz="1100" b="1" i="0" u="none" strike="noStrike" dirty="0" smtClean="0">
                          <a:latin typeface="Arial Cyr"/>
                        </a:rPr>
                        <a:t>335 235,0</a:t>
                      </a:r>
                      <a:endParaRPr lang="ru-RU" sz="1100" b="1" i="0" u="none" strike="noStrike" dirty="0">
                        <a:latin typeface="Arial Cyr"/>
                      </a:endParaRPr>
                    </a:p>
                  </a:txBody>
                  <a:tcPr marL="9525" marR="9525" marT="9525" marB="0"/>
                </a:tc>
                <a:tc>
                  <a:txBody>
                    <a:bodyPr/>
                    <a:lstStyle/>
                    <a:p>
                      <a:pPr algn="r" fontAlgn="t"/>
                      <a:r>
                        <a:rPr lang="ru-RU" sz="1100" b="1" i="0" u="none" strike="noStrike" dirty="0" smtClean="0">
                          <a:latin typeface="Arial Cyr"/>
                        </a:rPr>
                        <a:t>337 220,8</a:t>
                      </a:r>
                      <a:endParaRPr lang="ru-RU" sz="1100" b="1" i="0" u="none" strike="noStrike" dirty="0">
                        <a:latin typeface="Arial Cyr"/>
                      </a:endParaRPr>
                    </a:p>
                  </a:txBody>
                  <a:tcPr marL="9525" marR="9525" marT="9525" marB="0"/>
                </a:tc>
                <a:tc>
                  <a:txBody>
                    <a:bodyPr/>
                    <a:lstStyle/>
                    <a:p>
                      <a:pPr algn="r" fontAlgn="t"/>
                      <a:r>
                        <a:rPr lang="ru-RU" sz="1100" b="1" i="0" u="none" strike="noStrike" dirty="0" smtClean="0">
                          <a:solidFill>
                            <a:schemeClr val="tx1"/>
                          </a:solidFill>
                          <a:latin typeface="Arial Cyr"/>
                        </a:rPr>
                        <a:t>101,9</a:t>
                      </a:r>
                      <a:endParaRPr lang="ru-RU" sz="1100" b="1" i="0" u="none" strike="noStrike" dirty="0">
                        <a:solidFill>
                          <a:schemeClr val="tx1"/>
                        </a:solidFill>
                        <a:latin typeface="Arial Cyr"/>
                      </a:endParaRPr>
                    </a:p>
                  </a:txBody>
                  <a:tcPr marL="9525" marR="9525" marT="9525" marB="0"/>
                </a:tc>
                <a:tc>
                  <a:txBody>
                    <a:bodyPr/>
                    <a:lstStyle/>
                    <a:p>
                      <a:pPr algn="r" fontAlgn="t"/>
                      <a:endParaRPr lang="ru-RU" sz="1100" b="1" i="0" u="none" strike="noStrike" dirty="0">
                        <a:solidFill>
                          <a:schemeClr val="tx1"/>
                        </a:solidFill>
                        <a:latin typeface="Arial Cyr"/>
                      </a:endParaRPr>
                    </a:p>
                  </a:txBody>
                  <a:tcPr marL="9525" marR="9525" marT="9525" marB="0"/>
                </a:tc>
              </a:tr>
              <a:tr h="816864">
                <a:tc>
                  <a:txBody>
                    <a:bodyPr/>
                    <a:lstStyle/>
                    <a:p>
                      <a:pPr algn="l" fontAlgn="t"/>
                      <a:r>
                        <a:rPr lang="ru-RU" sz="1100" b="0" i="0" u="none" strike="noStrike" dirty="0">
                          <a:solidFill>
                            <a:srgbClr val="000000"/>
                          </a:solidFill>
                          <a:latin typeface="Arial Cyr"/>
                        </a:rPr>
                        <a:t>Налог на доходы физических лиц</a:t>
                      </a:r>
                    </a:p>
                  </a:txBody>
                  <a:tcPr marL="9525" marR="9525" marT="9525" marB="0"/>
                </a:tc>
                <a:tc>
                  <a:txBody>
                    <a:bodyPr/>
                    <a:lstStyle/>
                    <a:p>
                      <a:pPr algn="r" fontAlgn="t"/>
                      <a:r>
                        <a:rPr lang="ru-RU" sz="1100" b="0" i="0" u="none" strike="noStrike" dirty="0" smtClean="0">
                          <a:latin typeface="Arial Cyr"/>
                        </a:rPr>
                        <a:t>331 077,0</a:t>
                      </a:r>
                      <a:endParaRPr lang="ru-RU" sz="1100" b="0" i="0" u="none" strike="noStrike" dirty="0">
                        <a:latin typeface="Arial Cyr"/>
                      </a:endParaRPr>
                    </a:p>
                  </a:txBody>
                  <a:tcPr marL="9525" marR="9525" marT="9525" marB="0"/>
                </a:tc>
                <a:tc>
                  <a:txBody>
                    <a:bodyPr/>
                    <a:lstStyle/>
                    <a:p>
                      <a:pPr algn="r" fontAlgn="t"/>
                      <a:r>
                        <a:rPr lang="ru-RU" sz="1100" b="0" i="0" u="none" strike="noStrike" dirty="0" smtClean="0">
                          <a:latin typeface="Arial Cyr"/>
                        </a:rPr>
                        <a:t>335 235,0</a:t>
                      </a:r>
                      <a:endParaRPr lang="ru-RU" sz="1100" b="0" i="0" u="none" strike="noStrike" dirty="0">
                        <a:latin typeface="Arial Cyr"/>
                      </a:endParaRPr>
                    </a:p>
                  </a:txBody>
                  <a:tcPr marL="9525" marR="9525" marT="9525" marB="0"/>
                </a:tc>
                <a:tc>
                  <a:txBody>
                    <a:bodyPr/>
                    <a:lstStyle/>
                    <a:p>
                      <a:pPr algn="r" fontAlgn="t"/>
                      <a:r>
                        <a:rPr lang="ru-RU" sz="1100" b="0" i="0" u="none" strike="noStrike" dirty="0" smtClean="0">
                          <a:latin typeface="Arial Cyr"/>
                        </a:rPr>
                        <a:t> 337 220,8</a:t>
                      </a:r>
                      <a:endParaRPr lang="ru-RU" sz="1100" b="0" i="0" u="none" strike="noStrike" dirty="0">
                        <a:latin typeface="Arial Cyr"/>
                      </a:endParaRPr>
                    </a:p>
                  </a:txBody>
                  <a:tcPr marL="9525" marR="9525" marT="9525" marB="0"/>
                </a:tc>
                <a:tc>
                  <a:txBody>
                    <a:bodyPr/>
                    <a:lstStyle/>
                    <a:p>
                      <a:pPr algn="r" fontAlgn="t"/>
                      <a:r>
                        <a:rPr lang="ru-RU" sz="1100" b="0" i="0" u="none" strike="noStrike" dirty="0" smtClean="0">
                          <a:solidFill>
                            <a:schemeClr val="tx1"/>
                          </a:solidFill>
                          <a:latin typeface="Arial Cyr"/>
                        </a:rPr>
                        <a:t>101,9</a:t>
                      </a:r>
                      <a:endParaRPr lang="ru-RU" sz="1100" b="0" i="0" u="none" strike="noStrike" dirty="0">
                        <a:solidFill>
                          <a:schemeClr val="tx1"/>
                        </a:solidFill>
                        <a:latin typeface="Arial Cyr"/>
                      </a:endParaRPr>
                    </a:p>
                  </a:txBody>
                  <a:tcPr marL="9525" marR="9525" marT="9525" marB="0"/>
                </a:tc>
                <a:tc>
                  <a:txBody>
                    <a:bodyPr/>
                    <a:lstStyle/>
                    <a:p>
                      <a:pPr algn="ctr" fontAlgn="t"/>
                      <a:r>
                        <a:rPr lang="ru-RU" sz="1100" b="0" i="0" u="none" strike="noStrike" dirty="0" smtClean="0">
                          <a:solidFill>
                            <a:schemeClr val="tx1"/>
                          </a:solidFill>
                          <a:latin typeface="Arial Cyr"/>
                        </a:rPr>
                        <a:t>В связи с премиальными выплатами  АО «</a:t>
                      </a:r>
                      <a:r>
                        <a:rPr lang="ru-RU" sz="1100" b="0" i="0" u="none" strike="noStrike" dirty="0" err="1" smtClean="0">
                          <a:solidFill>
                            <a:schemeClr val="tx1"/>
                          </a:solidFill>
                          <a:latin typeface="Arial Cyr"/>
                        </a:rPr>
                        <a:t>Воткинский</a:t>
                      </a:r>
                      <a:r>
                        <a:rPr lang="ru-RU" sz="1100" b="0" i="0" u="none" strike="noStrike" dirty="0" smtClean="0">
                          <a:solidFill>
                            <a:schemeClr val="tx1"/>
                          </a:solidFill>
                          <a:latin typeface="Arial Cyr"/>
                        </a:rPr>
                        <a:t> завод»  по результатам 2017г.,</a:t>
                      </a:r>
                      <a:r>
                        <a:rPr lang="ru-RU" sz="1100" b="0" i="0" u="none" strike="noStrike" baseline="0" dirty="0" smtClean="0">
                          <a:solidFill>
                            <a:schemeClr val="tx1"/>
                          </a:solidFill>
                          <a:latin typeface="Arial Cyr"/>
                        </a:rPr>
                        <a:t> поступление в январе 2018г.</a:t>
                      </a:r>
                      <a:endParaRPr lang="ru-RU" sz="1100" b="0" i="0" u="none" strike="noStrike" dirty="0">
                        <a:solidFill>
                          <a:schemeClr val="tx1"/>
                        </a:solidFill>
                        <a:latin typeface="Arial Cyr"/>
                      </a:endParaRPr>
                    </a:p>
                  </a:txBody>
                  <a:tcPr marL="9525" marR="9525" marT="9525" marB="0"/>
                </a:tc>
              </a:tr>
              <a:tr h="816864">
                <a:tc>
                  <a:txBody>
                    <a:bodyPr/>
                    <a:lstStyle/>
                    <a:p>
                      <a:pPr algn="l" fontAlgn="t"/>
                      <a:r>
                        <a:rPr lang="ru-RU" sz="1100" b="1" i="0" u="none" strike="noStrike" dirty="0">
                          <a:solidFill>
                            <a:srgbClr val="000000"/>
                          </a:solidFill>
                          <a:latin typeface="Arial Cyr"/>
                        </a:rPr>
                        <a:t>ДОХОДЫ ОТ УПЛАТЫ АКЦИЗОВ ПО ПОДАКЦИЗНЫМ ТОВАРАМ (ПРОДУКЦИИ), ПРОИЗВОДИМЫМ НА ТЕРРИТОРИИ РОССИЙСКОЙ ФЕДЕРАЦИИ</a:t>
                      </a:r>
                    </a:p>
                  </a:txBody>
                  <a:tcPr marL="9525" marR="9525" marT="9525" marB="0"/>
                </a:tc>
                <a:tc>
                  <a:txBody>
                    <a:bodyPr/>
                    <a:lstStyle/>
                    <a:p>
                      <a:pPr algn="r" fontAlgn="t"/>
                      <a:r>
                        <a:rPr lang="ru-RU" sz="1100" b="1" i="0" u="none" strike="noStrike" dirty="0" smtClean="0">
                          <a:latin typeface="Arial Cyr"/>
                        </a:rPr>
                        <a:t>6 802,0</a:t>
                      </a:r>
                      <a:endParaRPr lang="ru-RU" sz="1100" b="1" i="0" u="none" strike="noStrike" dirty="0">
                        <a:latin typeface="Arial Cyr"/>
                      </a:endParaRPr>
                    </a:p>
                  </a:txBody>
                  <a:tcPr marL="9525" marR="9525" marT="9525" marB="0"/>
                </a:tc>
                <a:tc>
                  <a:txBody>
                    <a:bodyPr/>
                    <a:lstStyle/>
                    <a:p>
                      <a:pPr algn="r" fontAlgn="t"/>
                      <a:r>
                        <a:rPr lang="ru-RU" sz="1100" b="1" i="0" u="none" strike="noStrike" dirty="0" smtClean="0">
                          <a:latin typeface="Arial Cyr"/>
                        </a:rPr>
                        <a:t>8 642,0</a:t>
                      </a:r>
                      <a:endParaRPr lang="ru-RU" sz="1100" b="1" i="0" u="none" strike="noStrike" dirty="0">
                        <a:latin typeface="Arial Cyr"/>
                      </a:endParaRPr>
                    </a:p>
                  </a:txBody>
                  <a:tcPr marL="9525" marR="9525" marT="9525" marB="0"/>
                </a:tc>
                <a:tc>
                  <a:txBody>
                    <a:bodyPr/>
                    <a:lstStyle/>
                    <a:p>
                      <a:pPr algn="r" fontAlgn="t"/>
                      <a:r>
                        <a:rPr lang="ru-RU" sz="1100" b="1" i="0" u="none" strike="noStrike" dirty="0" smtClean="0">
                          <a:latin typeface="Arial Cyr"/>
                        </a:rPr>
                        <a:t>8 746,4</a:t>
                      </a:r>
                      <a:endParaRPr lang="ru-RU" sz="1100" b="1" i="0" u="none" strike="noStrike" dirty="0">
                        <a:latin typeface="Arial Cyr"/>
                      </a:endParaRPr>
                    </a:p>
                  </a:txBody>
                  <a:tcPr marL="9525" marR="9525" marT="9525" marB="0"/>
                </a:tc>
                <a:tc>
                  <a:txBody>
                    <a:bodyPr/>
                    <a:lstStyle/>
                    <a:p>
                      <a:pPr algn="r" fontAlgn="t"/>
                      <a:r>
                        <a:rPr lang="ru-RU" sz="1100" b="1" i="0" u="none" strike="noStrike" dirty="0" smtClean="0">
                          <a:solidFill>
                            <a:schemeClr val="tx1"/>
                          </a:solidFill>
                          <a:latin typeface="Arial Cyr"/>
                        </a:rPr>
                        <a:t>128,6</a:t>
                      </a:r>
                      <a:endParaRPr lang="ru-RU" sz="1100" b="1" i="0" u="none" strike="noStrike" dirty="0">
                        <a:solidFill>
                          <a:schemeClr val="tx1"/>
                        </a:solidFill>
                        <a:latin typeface="Arial Cyr"/>
                      </a:endParaRPr>
                    </a:p>
                  </a:txBody>
                  <a:tcPr marL="9525" marR="9525" marT="9525" marB="0"/>
                </a:tc>
                <a:tc>
                  <a:txBody>
                    <a:bodyPr/>
                    <a:lstStyle/>
                    <a:p>
                      <a:pPr algn="ctr" fontAlgn="t"/>
                      <a:r>
                        <a:rPr lang="ru-RU" sz="1100" b="0" i="0" u="none" strike="noStrike" dirty="0" smtClean="0">
                          <a:solidFill>
                            <a:schemeClr val="tx1"/>
                          </a:solidFill>
                          <a:latin typeface="Arial Cyr"/>
                        </a:rPr>
                        <a:t>Рост обеспечен за счет увеличения </a:t>
                      </a:r>
                      <a:r>
                        <a:rPr lang="ru-RU" sz="1100" b="0" i="0" u="none" strike="noStrike" baseline="0" dirty="0" smtClean="0">
                          <a:solidFill>
                            <a:schemeClr val="tx1"/>
                          </a:solidFill>
                          <a:latin typeface="Arial Cyr"/>
                        </a:rPr>
                        <a:t>дифференцированного норматива отчислений (2018-0,2331, 2018-0,2335)</a:t>
                      </a:r>
                      <a:endParaRPr lang="ru-RU" sz="1100" b="0" i="0" u="none" strike="noStrike" dirty="0">
                        <a:solidFill>
                          <a:schemeClr val="tx1"/>
                        </a:solidFill>
                        <a:latin typeface="Arial Cyr"/>
                      </a:endParaRPr>
                    </a:p>
                  </a:txBody>
                  <a:tcPr marL="9525" marR="9525" marT="9525" marB="0"/>
                </a:tc>
              </a:tr>
              <a:tr h="1420932">
                <a:tc>
                  <a:txBody>
                    <a:bodyPr/>
                    <a:lstStyle/>
                    <a:p>
                      <a:pPr algn="l" fontAlgn="t"/>
                      <a:r>
                        <a:rPr lang="ru-RU" sz="1100" b="1" i="0" u="none" strike="noStrike" dirty="0">
                          <a:solidFill>
                            <a:srgbClr val="000000"/>
                          </a:solidFill>
                          <a:latin typeface="Arial Cyr"/>
                        </a:rPr>
                        <a:t>НАЛОГИ НА СОВОКУПНЫЙ ДОХОД</a:t>
                      </a:r>
                    </a:p>
                  </a:txBody>
                  <a:tcPr marL="9525" marR="9525" marT="9525" marB="0"/>
                </a:tc>
                <a:tc>
                  <a:txBody>
                    <a:bodyPr/>
                    <a:lstStyle/>
                    <a:p>
                      <a:pPr algn="r" fontAlgn="t"/>
                      <a:r>
                        <a:rPr lang="ru-RU" sz="1100" b="1" i="0" u="none" strike="noStrike" dirty="0" smtClean="0">
                          <a:latin typeface="Arial Cyr"/>
                        </a:rPr>
                        <a:t>47 944,0</a:t>
                      </a:r>
                      <a:endParaRPr lang="ru-RU" sz="1100" b="1" i="0" u="none" strike="noStrike" dirty="0">
                        <a:latin typeface="Arial Cyr"/>
                      </a:endParaRPr>
                    </a:p>
                  </a:txBody>
                  <a:tcPr marL="9525" marR="9525" marT="9525" marB="0"/>
                </a:tc>
                <a:tc>
                  <a:txBody>
                    <a:bodyPr/>
                    <a:lstStyle/>
                    <a:p>
                      <a:pPr algn="r" fontAlgn="t"/>
                      <a:r>
                        <a:rPr lang="ru-RU" sz="1100" b="1" i="0" u="none" strike="noStrike" dirty="0" smtClean="0">
                          <a:latin typeface="Arial Cyr"/>
                        </a:rPr>
                        <a:t>39 690,0</a:t>
                      </a:r>
                      <a:endParaRPr lang="ru-RU" sz="1100" b="1" i="0" u="none" strike="noStrike" dirty="0">
                        <a:latin typeface="Arial Cyr"/>
                      </a:endParaRPr>
                    </a:p>
                  </a:txBody>
                  <a:tcPr marL="9525" marR="9525" marT="9525" marB="0"/>
                </a:tc>
                <a:tc>
                  <a:txBody>
                    <a:bodyPr/>
                    <a:lstStyle/>
                    <a:p>
                      <a:pPr algn="r" fontAlgn="t"/>
                      <a:r>
                        <a:rPr lang="ru-RU" sz="1100" b="1" i="0" u="none" strike="noStrike" dirty="0" smtClean="0">
                          <a:latin typeface="Arial Cyr"/>
                        </a:rPr>
                        <a:t>40 566,1</a:t>
                      </a:r>
                      <a:endParaRPr lang="ru-RU" sz="1100" b="1" i="0" u="none" strike="noStrike" dirty="0">
                        <a:latin typeface="Arial Cyr"/>
                      </a:endParaRPr>
                    </a:p>
                  </a:txBody>
                  <a:tcPr marL="9525" marR="9525" marT="9525" marB="0"/>
                </a:tc>
                <a:tc>
                  <a:txBody>
                    <a:bodyPr/>
                    <a:lstStyle/>
                    <a:p>
                      <a:pPr algn="r" fontAlgn="t"/>
                      <a:r>
                        <a:rPr lang="ru-RU" sz="1100" b="1" i="0" u="none" strike="noStrike" dirty="0" smtClean="0">
                          <a:solidFill>
                            <a:schemeClr val="tx1"/>
                          </a:solidFill>
                          <a:latin typeface="Arial Cyr"/>
                        </a:rPr>
                        <a:t>84,6</a:t>
                      </a:r>
                      <a:endParaRPr lang="ru-RU" sz="1100" b="1" i="0" u="none" strike="noStrike" dirty="0">
                        <a:solidFill>
                          <a:schemeClr val="tx1"/>
                        </a:solidFill>
                        <a:latin typeface="Arial Cyr"/>
                      </a:endParaRPr>
                    </a:p>
                  </a:txBody>
                  <a:tcPr marL="9525" marR="9525" marT="9525" marB="0"/>
                </a:tc>
                <a:tc>
                  <a:txBody>
                    <a:bodyPr/>
                    <a:lstStyle/>
                    <a:p>
                      <a:pPr algn="ctr" fontAlgn="t"/>
                      <a:r>
                        <a:rPr lang="ru-RU" sz="1100" b="0" i="0" u="none" strike="noStrike" dirty="0" smtClean="0">
                          <a:solidFill>
                            <a:schemeClr val="tx1"/>
                          </a:solidFill>
                          <a:latin typeface="Arial Cyr"/>
                        </a:rPr>
                        <a:t>Снижение вызвано в связи с тем, что</a:t>
                      </a:r>
                      <a:r>
                        <a:rPr lang="ru-RU" sz="1100" b="0" i="0" u="none" strike="noStrike" baseline="0" dirty="0" smtClean="0">
                          <a:solidFill>
                            <a:schemeClr val="tx1"/>
                          </a:solidFill>
                          <a:latin typeface="Arial Cyr"/>
                        </a:rPr>
                        <a:t> п.2.2 ст. 346.32 НК РФ </a:t>
                      </a:r>
                      <a:r>
                        <a:rPr lang="ru-RU" sz="1100" b="0" i="0" u="none" strike="noStrike" baseline="0" dirty="0" err="1" smtClean="0">
                          <a:solidFill>
                            <a:schemeClr val="tx1"/>
                          </a:solidFill>
                          <a:latin typeface="Arial Cyr"/>
                        </a:rPr>
                        <a:t>предусмотренно</a:t>
                      </a:r>
                      <a:r>
                        <a:rPr lang="ru-RU" sz="1100" b="0" i="0" u="none" strike="noStrike" baseline="0" dirty="0" smtClean="0">
                          <a:solidFill>
                            <a:schemeClr val="tx1"/>
                          </a:solidFill>
                          <a:latin typeface="Arial Cyr"/>
                        </a:rPr>
                        <a:t>  уменьшение налога на сумму расходов по приобретению контрольно-кассовой техники, включенной в реестр ККТ в размере 18 тыс. руб.на каждый экземпляр техники</a:t>
                      </a:r>
                      <a:r>
                        <a:rPr lang="ru-RU" sz="1100" b="0" i="0" u="none" strike="noStrike" dirty="0" smtClean="0">
                          <a:solidFill>
                            <a:schemeClr val="tx1"/>
                          </a:solidFill>
                          <a:latin typeface="Arial Cyr"/>
                        </a:rPr>
                        <a:t> </a:t>
                      </a:r>
                      <a:endParaRPr lang="ru-RU" sz="1100" b="0" i="0" u="none" strike="noStrike" dirty="0">
                        <a:solidFill>
                          <a:schemeClr val="tx1"/>
                        </a:solidFill>
                        <a:latin typeface="Arial Cyr"/>
                      </a:endParaRPr>
                    </a:p>
                  </a:txBody>
                  <a:tcPr marL="9525" marR="9525" marT="9525" marB="0"/>
                </a:tc>
              </a:tr>
              <a:tr h="212797">
                <a:tc>
                  <a:txBody>
                    <a:bodyPr/>
                    <a:lstStyle/>
                    <a:p>
                      <a:pPr algn="l" fontAlgn="t"/>
                      <a:r>
                        <a:rPr lang="ru-RU" sz="1100" b="1" i="0" u="none" strike="noStrike" dirty="0">
                          <a:solidFill>
                            <a:srgbClr val="000000"/>
                          </a:solidFill>
                          <a:latin typeface="Arial Cyr"/>
                        </a:rPr>
                        <a:t>НАЛОГИ НА ИМУЩЕСТВО</a:t>
                      </a:r>
                    </a:p>
                  </a:txBody>
                  <a:tcPr marL="9525" marR="9525" marT="9525" marB="0"/>
                </a:tc>
                <a:tc>
                  <a:txBody>
                    <a:bodyPr/>
                    <a:lstStyle/>
                    <a:p>
                      <a:pPr algn="r" fontAlgn="t"/>
                      <a:r>
                        <a:rPr lang="ru-RU" sz="1100" b="1" i="0" u="none" strike="noStrike" dirty="0" smtClean="0">
                          <a:latin typeface="Arial Cyr"/>
                        </a:rPr>
                        <a:t>77 972,0</a:t>
                      </a:r>
                      <a:endParaRPr lang="ru-RU" sz="1100" b="1" i="0" u="none" strike="noStrike" dirty="0">
                        <a:latin typeface="Arial Cyr"/>
                      </a:endParaRPr>
                    </a:p>
                  </a:txBody>
                  <a:tcPr marL="9525" marR="9525" marT="9525" marB="0"/>
                </a:tc>
                <a:tc>
                  <a:txBody>
                    <a:bodyPr/>
                    <a:lstStyle/>
                    <a:p>
                      <a:pPr algn="r" fontAlgn="t"/>
                      <a:r>
                        <a:rPr lang="ru-RU" sz="1100" b="1" i="0" u="none" strike="noStrike" dirty="0" smtClean="0">
                          <a:latin typeface="Arial Cyr"/>
                        </a:rPr>
                        <a:t>85 572,0</a:t>
                      </a:r>
                      <a:endParaRPr lang="ru-RU" sz="1100" b="1" i="0" u="none" strike="noStrike" dirty="0">
                        <a:latin typeface="Arial Cyr"/>
                      </a:endParaRPr>
                    </a:p>
                  </a:txBody>
                  <a:tcPr marL="9525" marR="9525" marT="9525" marB="0"/>
                </a:tc>
                <a:tc>
                  <a:txBody>
                    <a:bodyPr/>
                    <a:lstStyle/>
                    <a:p>
                      <a:pPr algn="r" fontAlgn="t"/>
                      <a:r>
                        <a:rPr lang="ru-RU" sz="1100" b="1" i="0" u="none" strike="noStrike" dirty="0" smtClean="0">
                          <a:latin typeface="Arial Cyr"/>
                        </a:rPr>
                        <a:t>86 856,6</a:t>
                      </a:r>
                      <a:endParaRPr lang="ru-RU" sz="1100" b="1" i="0" u="none" strike="noStrike" dirty="0">
                        <a:latin typeface="Arial Cyr"/>
                      </a:endParaRPr>
                    </a:p>
                  </a:txBody>
                  <a:tcPr marL="9525" marR="9525" marT="9525" marB="0"/>
                </a:tc>
                <a:tc>
                  <a:txBody>
                    <a:bodyPr/>
                    <a:lstStyle/>
                    <a:p>
                      <a:pPr algn="r" fontAlgn="t"/>
                      <a:r>
                        <a:rPr lang="ru-RU" sz="1100" b="1" i="0" u="none" strike="noStrike" dirty="0" smtClean="0">
                          <a:solidFill>
                            <a:schemeClr val="tx1"/>
                          </a:solidFill>
                          <a:latin typeface="Arial Cyr"/>
                        </a:rPr>
                        <a:t>111,4</a:t>
                      </a:r>
                      <a:endParaRPr lang="ru-RU" sz="1100" b="1" i="0" u="none" strike="noStrike" dirty="0">
                        <a:solidFill>
                          <a:schemeClr val="tx1"/>
                        </a:solidFill>
                        <a:latin typeface="Arial Cyr"/>
                      </a:endParaRPr>
                    </a:p>
                  </a:txBody>
                  <a:tcPr marL="9525" marR="9525" marT="9525" marB="0"/>
                </a:tc>
                <a:tc>
                  <a:txBody>
                    <a:bodyPr/>
                    <a:lstStyle/>
                    <a:p>
                      <a:pPr algn="r" fontAlgn="t"/>
                      <a:endParaRPr lang="ru-RU" sz="1100" b="1" i="0" u="none" strike="noStrike" dirty="0">
                        <a:solidFill>
                          <a:schemeClr val="tx1"/>
                        </a:solidFill>
                        <a:latin typeface="Arial Cyr"/>
                      </a:endParaRPr>
                    </a:p>
                  </a:txBody>
                  <a:tcPr marL="9525" marR="9525" marT="9525" marB="0"/>
                </a:tc>
              </a:tr>
              <a:tr h="212797">
                <a:tc>
                  <a:txBody>
                    <a:bodyPr/>
                    <a:lstStyle/>
                    <a:p>
                      <a:pPr algn="l" fontAlgn="t"/>
                      <a:r>
                        <a:rPr lang="ru-RU" sz="1100" b="0" i="0" u="none" strike="noStrike" dirty="0">
                          <a:solidFill>
                            <a:srgbClr val="000000"/>
                          </a:solidFill>
                          <a:latin typeface="Arial Cyr"/>
                        </a:rPr>
                        <a:t>Налог на имущество физических лиц</a:t>
                      </a:r>
                    </a:p>
                  </a:txBody>
                  <a:tcPr marL="9525" marR="9525" marT="9525" marB="0"/>
                </a:tc>
                <a:tc>
                  <a:txBody>
                    <a:bodyPr/>
                    <a:lstStyle/>
                    <a:p>
                      <a:pPr algn="r" fontAlgn="ctr"/>
                      <a:r>
                        <a:rPr lang="ru-RU" sz="1100" b="0" i="0" u="none" strike="noStrike" dirty="0" smtClean="0">
                          <a:latin typeface="Arial Cyr"/>
                        </a:rPr>
                        <a:t>21 735,0</a:t>
                      </a:r>
                      <a:endParaRPr lang="ru-RU" sz="1100" b="0" i="0" u="none" strike="noStrike" dirty="0">
                        <a:latin typeface="Arial Cyr"/>
                      </a:endParaRPr>
                    </a:p>
                  </a:txBody>
                  <a:tcPr marL="9525" marR="9525" marT="9525" marB="0" anchor="ctr"/>
                </a:tc>
                <a:tc>
                  <a:txBody>
                    <a:bodyPr/>
                    <a:lstStyle/>
                    <a:p>
                      <a:pPr algn="r" fontAlgn="ctr"/>
                      <a:r>
                        <a:rPr lang="ru-RU" sz="1100" b="0" i="0" u="none" strike="noStrike" dirty="0" smtClean="0">
                          <a:latin typeface="Arial Cyr"/>
                        </a:rPr>
                        <a:t>21 735,0</a:t>
                      </a:r>
                      <a:endParaRPr lang="ru-RU" sz="1100" b="0" i="0" u="none" strike="noStrike" dirty="0">
                        <a:latin typeface="Arial Cyr"/>
                      </a:endParaRPr>
                    </a:p>
                  </a:txBody>
                  <a:tcPr marL="9525" marR="9525" marT="9525" marB="0" anchor="ctr"/>
                </a:tc>
                <a:tc>
                  <a:txBody>
                    <a:bodyPr/>
                    <a:lstStyle/>
                    <a:p>
                      <a:pPr algn="r" fontAlgn="ctr"/>
                      <a:r>
                        <a:rPr lang="ru-RU" sz="1100" b="0" i="0" u="none" strike="noStrike" dirty="0" smtClean="0">
                          <a:latin typeface="Arial Cyr"/>
                        </a:rPr>
                        <a:t>21 648,5</a:t>
                      </a:r>
                      <a:endParaRPr lang="ru-RU" sz="1100" b="0" i="0" u="none" strike="noStrike" dirty="0">
                        <a:latin typeface="Arial Cyr"/>
                      </a:endParaRPr>
                    </a:p>
                  </a:txBody>
                  <a:tcPr marL="9525" marR="9525" marT="9525" marB="0" anchor="ctr"/>
                </a:tc>
                <a:tc>
                  <a:txBody>
                    <a:bodyPr/>
                    <a:lstStyle/>
                    <a:p>
                      <a:pPr algn="r" fontAlgn="ctr"/>
                      <a:r>
                        <a:rPr lang="ru-RU" sz="1100" b="0" i="0" u="none" strike="noStrike" dirty="0" smtClean="0">
                          <a:solidFill>
                            <a:schemeClr val="tx1"/>
                          </a:solidFill>
                          <a:latin typeface="Arial Cyr"/>
                        </a:rPr>
                        <a:t>99,6</a:t>
                      </a:r>
                      <a:endParaRPr lang="ru-RU" sz="1100" b="0" i="0" u="none" strike="noStrike" dirty="0">
                        <a:solidFill>
                          <a:schemeClr val="tx1"/>
                        </a:solidFill>
                        <a:latin typeface="Arial Cyr"/>
                      </a:endParaRPr>
                    </a:p>
                  </a:txBody>
                  <a:tcPr marL="9525" marR="9525" marT="9525" marB="0" anchor="ctr"/>
                </a:tc>
                <a:tc>
                  <a:txBody>
                    <a:bodyPr/>
                    <a:lstStyle/>
                    <a:p>
                      <a:pPr algn="ctr" fontAlgn="ctr"/>
                      <a:endParaRPr lang="ru-RU" sz="1100" b="0" i="0" u="none" strike="noStrike" dirty="0">
                        <a:solidFill>
                          <a:schemeClr val="tx1"/>
                        </a:solidFill>
                        <a:latin typeface="Arial Cyr"/>
                      </a:endParaRPr>
                    </a:p>
                  </a:txBody>
                  <a:tcPr marL="9525" marR="9525" marT="9525" marB="0" anchor="ctr"/>
                </a:tc>
              </a:tr>
              <a:tr h="816864">
                <a:tc>
                  <a:txBody>
                    <a:bodyPr/>
                    <a:lstStyle/>
                    <a:p>
                      <a:pPr algn="l" fontAlgn="t"/>
                      <a:r>
                        <a:rPr lang="ru-RU" sz="1100" b="0" i="0" u="none" strike="noStrike" dirty="0">
                          <a:solidFill>
                            <a:srgbClr val="000000"/>
                          </a:solidFill>
                          <a:latin typeface="Arial Cyr"/>
                        </a:rPr>
                        <a:t>Земельный налог</a:t>
                      </a:r>
                    </a:p>
                  </a:txBody>
                  <a:tcPr marL="9525" marR="9525" marT="9525" marB="0"/>
                </a:tc>
                <a:tc>
                  <a:txBody>
                    <a:bodyPr/>
                    <a:lstStyle/>
                    <a:p>
                      <a:pPr algn="r" fontAlgn="ctr"/>
                      <a:r>
                        <a:rPr lang="ru-RU" sz="1100" b="0" i="0" u="none" strike="noStrike" dirty="0" smtClean="0">
                          <a:latin typeface="Arial Cyr"/>
                        </a:rPr>
                        <a:t>56 237,0</a:t>
                      </a:r>
                      <a:endParaRPr lang="ru-RU" sz="1100" b="0" i="0" u="none" strike="noStrike" dirty="0">
                        <a:latin typeface="Arial Cyr"/>
                      </a:endParaRPr>
                    </a:p>
                  </a:txBody>
                  <a:tcPr marL="9525" marR="9525" marT="9525" marB="0" anchor="ctr"/>
                </a:tc>
                <a:tc>
                  <a:txBody>
                    <a:bodyPr/>
                    <a:lstStyle/>
                    <a:p>
                      <a:pPr algn="r" fontAlgn="ctr"/>
                      <a:r>
                        <a:rPr lang="ru-RU" sz="1100" b="0" i="0" u="none" strike="noStrike" dirty="0" smtClean="0">
                          <a:latin typeface="Arial Cyr"/>
                        </a:rPr>
                        <a:t>63 837,0</a:t>
                      </a:r>
                      <a:endParaRPr lang="ru-RU" sz="1100" b="0" i="0" u="none" strike="noStrike" dirty="0">
                        <a:latin typeface="Arial Cyr"/>
                      </a:endParaRPr>
                    </a:p>
                  </a:txBody>
                  <a:tcPr marL="9525" marR="9525" marT="9525" marB="0" anchor="ctr"/>
                </a:tc>
                <a:tc>
                  <a:txBody>
                    <a:bodyPr/>
                    <a:lstStyle/>
                    <a:p>
                      <a:pPr algn="r" fontAlgn="ctr"/>
                      <a:r>
                        <a:rPr lang="ru-RU" sz="1100" b="0" i="0" u="none" strike="noStrike" dirty="0" smtClean="0">
                          <a:latin typeface="Arial Cyr"/>
                        </a:rPr>
                        <a:t>65 208,1</a:t>
                      </a:r>
                      <a:endParaRPr lang="ru-RU" sz="1100" b="0" i="0" u="none" strike="noStrike" dirty="0">
                        <a:latin typeface="Arial Cyr"/>
                      </a:endParaRPr>
                    </a:p>
                  </a:txBody>
                  <a:tcPr marL="9525" marR="9525" marT="9525" marB="0" anchor="ctr"/>
                </a:tc>
                <a:tc>
                  <a:txBody>
                    <a:bodyPr/>
                    <a:lstStyle/>
                    <a:p>
                      <a:pPr algn="r" fontAlgn="ctr"/>
                      <a:r>
                        <a:rPr lang="ru-RU" sz="1100" b="0" i="0" u="none" strike="noStrike" dirty="0" smtClean="0">
                          <a:solidFill>
                            <a:schemeClr val="tx1"/>
                          </a:solidFill>
                          <a:latin typeface="Arial Cyr"/>
                        </a:rPr>
                        <a:t>115,9</a:t>
                      </a:r>
                      <a:endParaRPr lang="ru-RU" sz="1100" b="0" i="0" u="none" strike="noStrike" dirty="0">
                        <a:solidFill>
                          <a:schemeClr val="tx1"/>
                        </a:solidFill>
                        <a:latin typeface="Arial Cyr"/>
                      </a:endParaRPr>
                    </a:p>
                  </a:txBody>
                  <a:tcPr marL="9525" marR="9525" marT="9525" marB="0" anchor="ctr"/>
                </a:tc>
                <a:tc>
                  <a:txBody>
                    <a:bodyPr/>
                    <a:lstStyle/>
                    <a:p>
                      <a:pPr algn="ctr" fontAlgn="ctr"/>
                      <a:r>
                        <a:rPr lang="ru-RU" sz="1100" b="0" i="0" u="none" strike="noStrike" dirty="0" smtClean="0">
                          <a:solidFill>
                            <a:schemeClr val="tx1"/>
                          </a:solidFill>
                          <a:latin typeface="Arial Cyr"/>
                        </a:rPr>
                        <a:t>За счет увеличения ставок налога и отменой  льгот муниципальным учреждениям г.Воткинска и учреждениям УР</a:t>
                      </a:r>
                      <a:endParaRPr lang="ru-RU" sz="1100" b="0" i="0" u="none" strike="noStrike" dirty="0">
                        <a:solidFill>
                          <a:schemeClr val="tx1"/>
                        </a:solidFill>
                        <a:latin typeface="Arial Cyr"/>
                      </a:endParaRPr>
                    </a:p>
                  </a:txBody>
                  <a:tcPr marL="9525" marR="9525" marT="9525" marB="0" anchor="ctr"/>
                </a:tc>
              </a:tr>
              <a:tr h="615508">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ru-RU" sz="1100" b="1" kern="1200" baseline="0" dirty="0" smtClean="0">
                          <a:solidFill>
                            <a:schemeClr val="dk1"/>
                          </a:solidFill>
                          <a:latin typeface="Arial Cyr"/>
                          <a:ea typeface="+mn-ea"/>
                          <a:cs typeface="+mn-cs"/>
                        </a:rPr>
                        <a:t>НАЛОГИ, СБОРЫ И РЕГУЛЯРНЫЕ ПЛАТЕЖИ ЗА ПОЛЬЗОВАНИЕ ПРИРОДНЫМИ РЕСУРСАМИ</a:t>
                      </a:r>
                      <a:endParaRPr lang="ru-RU" sz="1100" b="1" i="0" u="none" strike="noStrike" dirty="0">
                        <a:solidFill>
                          <a:srgbClr val="000000"/>
                        </a:solidFill>
                        <a:latin typeface="Arial Cyr"/>
                      </a:endParaRPr>
                    </a:p>
                  </a:txBody>
                  <a:tcPr marL="9525" marR="9525" marT="9525" marB="0"/>
                </a:tc>
                <a:tc>
                  <a:txBody>
                    <a:bodyPr/>
                    <a:lstStyle/>
                    <a:p>
                      <a:pPr algn="r" fontAlgn="ctr"/>
                      <a:r>
                        <a:rPr lang="ru-RU" sz="1100" b="1" i="0" u="none" strike="noStrike" dirty="0" smtClean="0">
                          <a:latin typeface="Arial Cyr"/>
                        </a:rPr>
                        <a:t>24,0</a:t>
                      </a:r>
                      <a:endParaRPr lang="ru-RU" sz="1100" b="1" i="0" u="none" strike="noStrike" dirty="0">
                        <a:latin typeface="Arial Cyr"/>
                      </a:endParaRPr>
                    </a:p>
                  </a:txBody>
                  <a:tcPr marL="9525" marR="9525" marT="9525" marB="0" anchor="ctr"/>
                </a:tc>
                <a:tc>
                  <a:txBody>
                    <a:bodyPr/>
                    <a:lstStyle/>
                    <a:p>
                      <a:pPr algn="r" fontAlgn="ctr"/>
                      <a:r>
                        <a:rPr lang="ru-RU" sz="1100" b="1" i="0" u="none" strike="noStrike" dirty="0" smtClean="0">
                          <a:latin typeface="Arial Cyr"/>
                        </a:rPr>
                        <a:t>45,0</a:t>
                      </a:r>
                      <a:endParaRPr lang="ru-RU" sz="1100" b="1" i="0" u="none" strike="noStrike" dirty="0">
                        <a:latin typeface="Arial Cyr"/>
                      </a:endParaRPr>
                    </a:p>
                  </a:txBody>
                  <a:tcPr marL="9525" marR="9525" marT="9525" marB="0" anchor="ctr"/>
                </a:tc>
                <a:tc>
                  <a:txBody>
                    <a:bodyPr/>
                    <a:lstStyle/>
                    <a:p>
                      <a:pPr algn="r" fontAlgn="ctr"/>
                      <a:r>
                        <a:rPr lang="ru-RU" sz="1100" b="1" i="0" u="none" strike="noStrike" dirty="0" smtClean="0">
                          <a:latin typeface="Arial Cyr"/>
                        </a:rPr>
                        <a:t>49,2</a:t>
                      </a:r>
                      <a:endParaRPr lang="ru-RU" sz="1100" b="1" i="0" u="none" strike="noStrike" dirty="0">
                        <a:latin typeface="Arial Cyr"/>
                      </a:endParaRPr>
                    </a:p>
                  </a:txBody>
                  <a:tcPr marL="9525" marR="9525" marT="9525" marB="0" anchor="ctr"/>
                </a:tc>
                <a:tc>
                  <a:txBody>
                    <a:bodyPr/>
                    <a:lstStyle/>
                    <a:p>
                      <a:pPr algn="r" fontAlgn="ctr"/>
                      <a:r>
                        <a:rPr lang="ru-RU" sz="1100" b="0" i="0" u="none" strike="noStrike" dirty="0" smtClean="0">
                          <a:solidFill>
                            <a:schemeClr val="tx1"/>
                          </a:solidFill>
                          <a:latin typeface="Arial Cyr"/>
                        </a:rPr>
                        <a:t>205,0</a:t>
                      </a:r>
                      <a:endParaRPr lang="ru-RU" sz="1100" b="1" i="0" u="none" strike="noStrike" dirty="0">
                        <a:solidFill>
                          <a:schemeClr val="tx1"/>
                        </a:solidFill>
                        <a:latin typeface="Arial Cyr"/>
                      </a:endParaRPr>
                    </a:p>
                  </a:txBody>
                  <a:tcPr marL="9525" marR="9525" marT="9525" marB="0" anchor="ctr"/>
                </a:tc>
                <a:tc>
                  <a:txBody>
                    <a:bodyPr/>
                    <a:lstStyle/>
                    <a:p>
                      <a:pPr algn="r" fontAlgn="ctr"/>
                      <a:endParaRPr lang="ru-RU" sz="1100" b="1" i="0" u="none" strike="noStrike" dirty="0">
                        <a:solidFill>
                          <a:schemeClr val="tx1"/>
                        </a:solidFill>
                        <a:latin typeface="Arial Cyr"/>
                      </a:endParaRPr>
                    </a:p>
                  </a:txBody>
                  <a:tcPr marL="9525" marR="9525" marT="9525" marB="0" anchor="ctr"/>
                </a:tc>
              </a:tr>
            </a:tbl>
          </a:graphicData>
        </a:graphic>
      </p:graphicFrame>
      <p:sp>
        <p:nvSpPr>
          <p:cNvPr id="5" name="Заголовок 1"/>
          <p:cNvSpPr txBox="1">
            <a:spLocks/>
          </p:cNvSpPr>
          <p:nvPr/>
        </p:nvSpPr>
        <p:spPr>
          <a:xfrm>
            <a:off x="7929554" y="357166"/>
            <a:ext cx="1214446" cy="285752"/>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ru-RU" sz="140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(тыс.руб.)</a:t>
            </a:r>
            <a:endParaRPr kumimoji="0" lang="ru-RU" sz="140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pic>
        <p:nvPicPr>
          <p:cNvPr id="6" name="Picture 34" descr="gerb"/>
          <p:cNvPicPr>
            <a:picLocks noChangeAspect="1" noChangeArrowheads="1"/>
          </p:cNvPicPr>
          <p:nvPr/>
        </p:nvPicPr>
        <p:blipFill>
          <a:blip r:embed="rId2"/>
          <a:srcRect/>
          <a:stretch>
            <a:fillRect/>
          </a:stretch>
        </p:blipFill>
        <p:spPr bwMode="auto">
          <a:xfrm>
            <a:off x="0" y="0"/>
            <a:ext cx="646113" cy="118268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 y="0"/>
          <a:ext cx="9144001" cy="6765558"/>
        </p:xfrm>
        <a:graphic>
          <a:graphicData uri="http://schemas.openxmlformats.org/drawingml/2006/table">
            <a:tbl>
              <a:tblPr firstRow="1" bandRow="1">
                <a:tableStyleId>{5C22544A-7EE6-4342-B048-85BDC9FD1C3A}</a:tableStyleId>
              </a:tblPr>
              <a:tblGrid>
                <a:gridCol w="3786182"/>
                <a:gridCol w="785819"/>
                <a:gridCol w="785818"/>
                <a:gridCol w="714380"/>
                <a:gridCol w="785818"/>
                <a:gridCol w="2285984"/>
              </a:tblGrid>
              <a:tr h="6429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dirty="0" smtClean="0">
                          <a:latin typeface="Times New Roman"/>
                          <a:ea typeface="Times New Roman"/>
                          <a:cs typeface="Times New Roman"/>
                        </a:rPr>
                        <a:t>Наименование</a:t>
                      </a:r>
                      <a:endParaRPr lang="ru-RU" sz="1000" dirty="0" smtClean="0">
                        <a:latin typeface="+mn-lt"/>
                        <a:ea typeface="Calibri"/>
                        <a:cs typeface="Times New Roman"/>
                      </a:endParaRPr>
                    </a:p>
                    <a:p>
                      <a:pPr algn="ctr"/>
                      <a:endParaRPr lang="ru-RU" sz="1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dirty="0" smtClean="0">
                          <a:latin typeface="Times New Roman"/>
                          <a:ea typeface="Times New Roman"/>
                          <a:cs typeface="Times New Roman"/>
                        </a:rPr>
                        <a:t>План  первоначальный</a:t>
                      </a:r>
                      <a:endParaRPr lang="ru-RU" sz="1000" dirty="0" smtClean="0">
                        <a:latin typeface="+mn-lt"/>
                        <a:ea typeface="Calibri"/>
                        <a:cs typeface="Times New Roman"/>
                      </a:endParaRPr>
                    </a:p>
                    <a:p>
                      <a:pPr algn="ctr"/>
                      <a:endParaRPr lang="ru-RU" sz="1000" dirty="0"/>
                    </a:p>
                  </a:txBody>
                  <a:tcPr/>
                </a:tc>
                <a:tc>
                  <a:txBody>
                    <a:bodyPr/>
                    <a:lstStyle/>
                    <a:p>
                      <a:pPr algn="ctr">
                        <a:spcAft>
                          <a:spcPts val="0"/>
                        </a:spcAft>
                      </a:pPr>
                      <a:r>
                        <a:rPr lang="ru-RU" sz="1000" dirty="0" smtClean="0">
                          <a:latin typeface="+mn-lt"/>
                          <a:ea typeface="Calibri"/>
                          <a:cs typeface="Times New Roman"/>
                        </a:rPr>
                        <a:t>План  с учетом поправок</a:t>
                      </a:r>
                      <a:r>
                        <a:rPr lang="ru-RU" sz="1000" dirty="0" smtClean="0">
                          <a:latin typeface="Times New Roman"/>
                          <a:ea typeface="Times New Roman"/>
                          <a:cs typeface="Times New Roman"/>
                        </a:rPr>
                        <a:t>                         </a:t>
                      </a:r>
                      <a:endParaRPr lang="ru-RU" sz="1000" dirty="0" smtClean="0">
                        <a:latin typeface="+mn-lt"/>
                        <a:ea typeface="Calibri"/>
                        <a:cs typeface="Times New Roman"/>
                      </a:endParaRPr>
                    </a:p>
                    <a:p>
                      <a:endParaRPr lang="ru-RU" sz="1000" dirty="0"/>
                    </a:p>
                  </a:txBody>
                  <a:tcPr/>
                </a:tc>
                <a:tc>
                  <a:txBody>
                    <a:bodyPr/>
                    <a:lstStyle/>
                    <a:p>
                      <a:pPr algn="ctr">
                        <a:spcAft>
                          <a:spcPts val="0"/>
                        </a:spcAft>
                      </a:pPr>
                      <a:r>
                        <a:rPr lang="ru-RU" sz="1000" dirty="0" smtClean="0">
                          <a:latin typeface="Times New Roman"/>
                          <a:ea typeface="Times New Roman"/>
                          <a:cs typeface="Times New Roman"/>
                        </a:rPr>
                        <a:t>Исполнено за 2018 год </a:t>
                      </a:r>
                    </a:p>
                  </a:txBody>
                  <a:tcPr/>
                </a:tc>
                <a:tc>
                  <a:txBody>
                    <a:bodyPr/>
                    <a:lstStyle/>
                    <a:p>
                      <a:pPr algn="ctr">
                        <a:spcAft>
                          <a:spcPts val="0"/>
                        </a:spcAft>
                      </a:pPr>
                      <a:r>
                        <a:rPr lang="ru-RU" sz="1000" dirty="0" smtClean="0">
                          <a:latin typeface="Times New Roman"/>
                          <a:ea typeface="Times New Roman"/>
                          <a:cs typeface="Times New Roman"/>
                        </a:rPr>
                        <a:t>% </a:t>
                      </a:r>
                      <a:r>
                        <a:rPr lang="ru-RU" sz="1000" dirty="0" err="1" smtClean="0">
                          <a:latin typeface="Times New Roman"/>
                          <a:ea typeface="Times New Roman"/>
                          <a:cs typeface="Times New Roman"/>
                        </a:rPr>
                        <a:t>исполн</a:t>
                      </a:r>
                      <a:r>
                        <a:rPr lang="ru-RU" sz="1000" dirty="0" smtClean="0">
                          <a:latin typeface="Times New Roman"/>
                          <a:ea typeface="Times New Roman"/>
                          <a:cs typeface="Times New Roman"/>
                        </a:rPr>
                        <a:t>.</a:t>
                      </a:r>
                    </a:p>
                    <a:p>
                      <a:pPr algn="ctr">
                        <a:spcAft>
                          <a:spcPts val="0"/>
                        </a:spcAft>
                      </a:pPr>
                      <a:r>
                        <a:rPr lang="ru-RU" sz="1000" dirty="0" smtClean="0">
                          <a:latin typeface="Times New Roman"/>
                          <a:ea typeface="Times New Roman"/>
                          <a:cs typeface="Times New Roman"/>
                        </a:rPr>
                        <a:t>от </a:t>
                      </a:r>
                      <a:r>
                        <a:rPr lang="ru-RU" sz="1000" dirty="0" err="1" smtClean="0">
                          <a:latin typeface="Times New Roman"/>
                          <a:ea typeface="Times New Roman"/>
                          <a:cs typeface="Times New Roman"/>
                        </a:rPr>
                        <a:t>первонач</a:t>
                      </a:r>
                      <a:r>
                        <a:rPr lang="ru-RU" sz="1000" baseline="0" dirty="0" smtClean="0">
                          <a:latin typeface="Times New Roman"/>
                          <a:ea typeface="Times New Roman"/>
                          <a:cs typeface="Times New Roman"/>
                        </a:rPr>
                        <a:t> плана</a:t>
                      </a:r>
                      <a:r>
                        <a:rPr lang="ru-RU" sz="1000" dirty="0" smtClean="0">
                          <a:latin typeface="Times New Roman"/>
                          <a:ea typeface="Times New Roman"/>
                          <a:cs typeface="Times New Roman"/>
                        </a:rPr>
                        <a:t> </a:t>
                      </a:r>
                      <a:endParaRPr lang="ru-RU" sz="1000" dirty="0" smtClean="0">
                        <a:latin typeface="+mn-lt"/>
                        <a:ea typeface="Calibri"/>
                        <a:cs typeface="Times New Roman"/>
                      </a:endParaRPr>
                    </a:p>
                  </a:txBody>
                  <a:tcPr/>
                </a:tc>
                <a:tc>
                  <a:txBody>
                    <a:bodyPr/>
                    <a:lstStyle/>
                    <a:p>
                      <a:pPr algn="ctr"/>
                      <a:r>
                        <a:rPr lang="ru-RU" sz="1000" dirty="0" smtClean="0"/>
                        <a:t>Пояснения</a:t>
                      </a:r>
                      <a:endParaRPr lang="ru-RU" sz="1000" dirty="0"/>
                    </a:p>
                  </a:txBody>
                  <a:tcPr/>
                </a:tc>
              </a:tr>
              <a:tr h="1227762">
                <a:tc>
                  <a:txBody>
                    <a:bodyPr/>
                    <a:lstStyle/>
                    <a:p>
                      <a:pPr algn="l" fontAlgn="t"/>
                      <a:r>
                        <a:rPr lang="ru-RU" sz="1100" b="1" i="0" u="none" strike="noStrike" dirty="0">
                          <a:solidFill>
                            <a:srgbClr val="000000"/>
                          </a:solidFill>
                          <a:latin typeface="Arial Cyr"/>
                        </a:rPr>
                        <a:t>ГОСУДАРСТВЕННАЯ ПОШЛИНА</a:t>
                      </a:r>
                    </a:p>
                  </a:txBody>
                  <a:tcPr marL="9525" marR="9525" marT="9525" marB="0"/>
                </a:tc>
                <a:tc>
                  <a:txBody>
                    <a:bodyPr/>
                    <a:lstStyle/>
                    <a:p>
                      <a:pPr algn="r" fontAlgn="ctr"/>
                      <a:r>
                        <a:rPr lang="ru-RU" sz="1100" b="1" i="0" u="none" strike="noStrike" dirty="0" smtClean="0">
                          <a:latin typeface="Arial Cyr"/>
                        </a:rPr>
                        <a:t>11 352,0</a:t>
                      </a:r>
                      <a:endParaRPr lang="ru-RU" sz="1100" b="1" i="0" u="none" strike="noStrike" dirty="0">
                        <a:latin typeface="Arial Cyr"/>
                      </a:endParaRPr>
                    </a:p>
                  </a:txBody>
                  <a:tcPr marL="9525" marR="9525" marT="9525" marB="0" anchor="ctr"/>
                </a:tc>
                <a:tc>
                  <a:txBody>
                    <a:bodyPr/>
                    <a:lstStyle/>
                    <a:p>
                      <a:pPr algn="r" fontAlgn="ctr"/>
                      <a:r>
                        <a:rPr lang="ru-RU" sz="1100" b="1" i="0" u="none" strike="noStrike" dirty="0" smtClean="0">
                          <a:latin typeface="Arial Cyr"/>
                        </a:rPr>
                        <a:t>11 854,8</a:t>
                      </a:r>
                      <a:endParaRPr lang="ru-RU" sz="1100" b="1" i="0" u="none" strike="noStrike" dirty="0">
                        <a:latin typeface="Arial Cyr"/>
                      </a:endParaRPr>
                    </a:p>
                  </a:txBody>
                  <a:tcPr marL="9525" marR="9525" marT="9525" marB="0" anchor="ctr"/>
                </a:tc>
                <a:tc>
                  <a:txBody>
                    <a:bodyPr/>
                    <a:lstStyle/>
                    <a:p>
                      <a:pPr algn="r" fontAlgn="ctr"/>
                      <a:r>
                        <a:rPr lang="ru-RU" sz="1100" b="1" i="0" u="none" strike="noStrike" dirty="0" smtClean="0">
                          <a:latin typeface="Arial Cyr"/>
                        </a:rPr>
                        <a:t>12</a:t>
                      </a:r>
                      <a:r>
                        <a:rPr lang="ru-RU" sz="1100" b="1" i="0" u="none" strike="noStrike" baseline="0" dirty="0" smtClean="0">
                          <a:latin typeface="Arial Cyr"/>
                        </a:rPr>
                        <a:t> 576,7</a:t>
                      </a:r>
                      <a:r>
                        <a:rPr lang="ru-RU" sz="1100" b="1" i="0" u="none" strike="noStrike" dirty="0" smtClean="0">
                          <a:latin typeface="Arial Cyr"/>
                        </a:rPr>
                        <a:t>   </a:t>
                      </a:r>
                      <a:endParaRPr lang="ru-RU" sz="1100" b="1" i="0" u="none" strike="noStrike" dirty="0">
                        <a:latin typeface="Arial Cyr"/>
                      </a:endParaRPr>
                    </a:p>
                  </a:txBody>
                  <a:tcPr marL="9525" marR="9525" marT="9525" marB="0" anchor="ctr"/>
                </a:tc>
                <a:tc>
                  <a:txBody>
                    <a:bodyPr/>
                    <a:lstStyle/>
                    <a:p>
                      <a:pPr algn="r" fontAlgn="t"/>
                      <a:endParaRPr lang="ru-RU" sz="1100" b="1" i="0" u="none" strike="noStrike" dirty="0" smtClean="0">
                        <a:solidFill>
                          <a:schemeClr val="tx1"/>
                        </a:solidFill>
                        <a:latin typeface="Arial Cyr"/>
                      </a:endParaRPr>
                    </a:p>
                    <a:p>
                      <a:pPr algn="r" fontAlgn="t"/>
                      <a:endParaRPr lang="ru-RU" sz="1100" b="1" i="0" u="none" strike="noStrike" dirty="0" smtClean="0">
                        <a:solidFill>
                          <a:schemeClr val="tx1"/>
                        </a:solidFill>
                        <a:latin typeface="Arial Cyr"/>
                      </a:endParaRPr>
                    </a:p>
                    <a:p>
                      <a:pPr algn="r" fontAlgn="t"/>
                      <a:r>
                        <a:rPr lang="ru-RU" sz="1100" b="1" i="0" u="none" strike="noStrike" dirty="0" smtClean="0">
                          <a:solidFill>
                            <a:schemeClr val="tx1"/>
                          </a:solidFill>
                          <a:latin typeface="Arial Cyr"/>
                        </a:rPr>
                        <a:t>110,8</a:t>
                      </a:r>
                    </a:p>
                  </a:txBody>
                  <a:tcPr marL="9525" marR="9525" marT="9525" marB="0"/>
                </a:tc>
                <a:tc>
                  <a:txBody>
                    <a:bodyPr/>
                    <a:lstStyle/>
                    <a:p>
                      <a:pPr algn="ctr" fontAlgn="t"/>
                      <a:r>
                        <a:rPr lang="ru-RU" sz="1100" b="0" i="0" u="none" strike="noStrike" dirty="0" smtClean="0">
                          <a:solidFill>
                            <a:schemeClr val="tx1"/>
                          </a:solidFill>
                          <a:latin typeface="Arial Cyr"/>
                        </a:rPr>
                        <a:t>За счёт увеличения поступлений </a:t>
                      </a:r>
                      <a:r>
                        <a:rPr lang="ru-RU" sz="1100" b="0" i="0" u="none" strike="noStrike" dirty="0" err="1" smtClean="0">
                          <a:solidFill>
                            <a:schemeClr val="tx1"/>
                          </a:solidFill>
                          <a:latin typeface="Arial Cyr"/>
                        </a:rPr>
                        <a:t>гос</a:t>
                      </a:r>
                      <a:r>
                        <a:rPr lang="ru-RU" sz="1100" b="0" i="0" u="none" strike="noStrike" dirty="0" smtClean="0">
                          <a:solidFill>
                            <a:schemeClr val="tx1"/>
                          </a:solidFill>
                          <a:latin typeface="Arial Cyr"/>
                        </a:rPr>
                        <a:t>. пошлины за совершение юридически значимых действий в случае обращения в многофункциональный центр предоставления государственных и муниципальных услуг </a:t>
                      </a:r>
                    </a:p>
                  </a:txBody>
                  <a:tcPr marL="9525" marR="9525" marT="9525" marB="0"/>
                </a:tc>
              </a:tr>
              <a:tr h="311739">
                <a:tc>
                  <a:txBody>
                    <a:bodyPr/>
                    <a:lstStyle/>
                    <a:p>
                      <a:pPr algn="l" fontAlgn="t"/>
                      <a:r>
                        <a:rPr lang="ru-RU" sz="1100" b="1" i="0" u="none" strike="noStrike" dirty="0" smtClean="0">
                          <a:solidFill>
                            <a:srgbClr val="000000"/>
                          </a:solidFill>
                          <a:latin typeface="Arial Cyr"/>
                        </a:rPr>
                        <a:t>ЗАДОЛЖЕННОСТЬ</a:t>
                      </a:r>
                      <a:r>
                        <a:rPr lang="ru-RU" sz="1100" b="1" i="0" u="none" strike="noStrike" baseline="0" dirty="0" smtClean="0">
                          <a:solidFill>
                            <a:srgbClr val="000000"/>
                          </a:solidFill>
                          <a:latin typeface="Arial Cyr"/>
                        </a:rPr>
                        <a:t> И ПЕРЕРАСЧЕТЫ ПО ОТМЕНЕННЫМ НАЛОГАМ, СБОРАМ И ИНЫМ ОБЯЗАТЕЛЬНЫМ ПЛАТЕЖАМ</a:t>
                      </a:r>
                      <a:endParaRPr lang="ru-RU" sz="1100" b="1" i="0" u="none" strike="noStrike" dirty="0">
                        <a:solidFill>
                          <a:srgbClr val="000000"/>
                        </a:solidFill>
                        <a:latin typeface="Arial Cyr"/>
                      </a:endParaRPr>
                    </a:p>
                  </a:txBody>
                  <a:tcPr marL="9525" marR="9525" marT="9525" marB="0"/>
                </a:tc>
                <a:tc>
                  <a:txBody>
                    <a:bodyPr/>
                    <a:lstStyle/>
                    <a:p>
                      <a:pPr algn="r" fontAlgn="ctr"/>
                      <a:r>
                        <a:rPr lang="ru-RU" sz="1100" b="1" i="0" u="none" strike="noStrike" dirty="0" smtClean="0">
                          <a:latin typeface="Arial Cyr"/>
                        </a:rPr>
                        <a:t>0,0</a:t>
                      </a:r>
                      <a:endParaRPr lang="ru-RU" sz="1100" b="1" i="0" u="none" strike="noStrike" dirty="0">
                        <a:latin typeface="Arial Cyr"/>
                      </a:endParaRPr>
                    </a:p>
                  </a:txBody>
                  <a:tcPr marL="9525" marR="9525" marT="9525" marB="0" anchor="ctr"/>
                </a:tc>
                <a:tc>
                  <a:txBody>
                    <a:bodyPr/>
                    <a:lstStyle/>
                    <a:p>
                      <a:pPr algn="r" fontAlgn="ctr"/>
                      <a:r>
                        <a:rPr lang="ru-RU" sz="1100" b="1" i="0" u="none" strike="noStrike" dirty="0" smtClean="0">
                          <a:latin typeface="Arial Cyr"/>
                        </a:rPr>
                        <a:t>0,2</a:t>
                      </a:r>
                      <a:endParaRPr lang="ru-RU" sz="1100" b="1" i="0" u="none" strike="noStrike" dirty="0">
                        <a:latin typeface="Arial Cyr"/>
                      </a:endParaRPr>
                    </a:p>
                  </a:txBody>
                  <a:tcPr marL="9525" marR="9525" marT="9525" marB="0" anchor="ctr"/>
                </a:tc>
                <a:tc>
                  <a:txBody>
                    <a:bodyPr/>
                    <a:lstStyle/>
                    <a:p>
                      <a:pPr algn="r" fontAlgn="ctr"/>
                      <a:r>
                        <a:rPr lang="ru-RU" sz="1100" b="1" i="0" u="none" strike="noStrike" dirty="0" smtClean="0">
                          <a:latin typeface="Arial Cyr"/>
                        </a:rPr>
                        <a:t>0,2</a:t>
                      </a:r>
                      <a:endParaRPr lang="ru-RU" sz="1100" b="1" i="0" u="none" strike="noStrike" dirty="0">
                        <a:latin typeface="Arial Cyr"/>
                      </a:endParaRPr>
                    </a:p>
                  </a:txBody>
                  <a:tcPr marL="9525" marR="9525" marT="9525" marB="0" anchor="ctr"/>
                </a:tc>
                <a:tc>
                  <a:txBody>
                    <a:bodyPr/>
                    <a:lstStyle/>
                    <a:p>
                      <a:pPr algn="r" fontAlgn="t"/>
                      <a:endParaRPr lang="ru-RU" sz="1100" b="1" i="0" u="none" strike="noStrike" dirty="0" smtClean="0">
                        <a:solidFill>
                          <a:schemeClr val="tx1"/>
                        </a:solidFill>
                        <a:latin typeface="Arial Cyr"/>
                      </a:endParaRPr>
                    </a:p>
                    <a:p>
                      <a:pPr algn="r" fontAlgn="t"/>
                      <a:r>
                        <a:rPr lang="ru-RU" sz="1100" b="1" i="0" u="none" strike="noStrike" dirty="0" smtClean="0">
                          <a:solidFill>
                            <a:schemeClr val="tx1"/>
                          </a:solidFill>
                          <a:latin typeface="Arial Cyr"/>
                        </a:rPr>
                        <a:t>0</a:t>
                      </a:r>
                    </a:p>
                  </a:txBody>
                  <a:tcPr marL="9525" marR="9525" marT="9525" marB="0"/>
                </a:tc>
                <a:tc>
                  <a:txBody>
                    <a:bodyPr/>
                    <a:lstStyle/>
                    <a:p>
                      <a:pPr algn="r" fontAlgn="t"/>
                      <a:endParaRPr lang="ru-RU" sz="1100" b="1" i="0" u="none" strike="noStrike" dirty="0" smtClean="0">
                        <a:solidFill>
                          <a:schemeClr val="tx1"/>
                        </a:solidFill>
                        <a:latin typeface="Arial Cyr"/>
                      </a:endParaRPr>
                    </a:p>
                  </a:txBody>
                  <a:tcPr marL="9525" marR="9525" marT="9525" marB="0"/>
                </a:tc>
              </a:tr>
              <a:tr h="1416381">
                <a:tc>
                  <a:txBody>
                    <a:bodyPr/>
                    <a:lstStyle/>
                    <a:p>
                      <a:pPr algn="l" fontAlgn="t"/>
                      <a:r>
                        <a:rPr lang="ru-RU" sz="1100" b="1" i="0" u="none" strike="noStrike" dirty="0">
                          <a:solidFill>
                            <a:srgbClr val="000000"/>
                          </a:solidFill>
                          <a:latin typeface="Arial Cyr"/>
                        </a:rPr>
                        <a:t>ДОХОДЫ ОТ ИСПОЛЬЗОВАНИЯ ИМУЩЕСТВА, НАХОДЯЩЕГОСЯ В ГОСУДАРСТВЕННОЙ И МУНИЦИПАЛЬНОЙ СОБСТВЕННОСТИ</a:t>
                      </a:r>
                    </a:p>
                  </a:txBody>
                  <a:tcPr marL="9525" marR="9525" marT="9525" marB="0"/>
                </a:tc>
                <a:tc>
                  <a:txBody>
                    <a:bodyPr/>
                    <a:lstStyle/>
                    <a:p>
                      <a:pPr algn="r" fontAlgn="ctr"/>
                      <a:r>
                        <a:rPr lang="ru-RU" sz="1100" b="1" i="0" u="none" strike="noStrike" dirty="0" smtClean="0">
                          <a:latin typeface="Arial Cyr"/>
                        </a:rPr>
                        <a:t>38 097,0</a:t>
                      </a:r>
                      <a:endParaRPr lang="ru-RU" sz="1100" b="1" i="0" u="none" strike="noStrike" dirty="0">
                        <a:latin typeface="Arial Cyr"/>
                      </a:endParaRPr>
                    </a:p>
                  </a:txBody>
                  <a:tcPr marL="9525" marR="9525" marT="9525" marB="0" anchor="ctr"/>
                </a:tc>
                <a:tc>
                  <a:txBody>
                    <a:bodyPr/>
                    <a:lstStyle/>
                    <a:p>
                      <a:pPr algn="r" fontAlgn="ctr"/>
                      <a:r>
                        <a:rPr lang="ru-RU" sz="1100" b="1" i="0" u="none" strike="noStrike" dirty="0" smtClean="0">
                          <a:latin typeface="Arial Cyr"/>
                        </a:rPr>
                        <a:t>38 097,0</a:t>
                      </a:r>
                      <a:endParaRPr lang="ru-RU" sz="1100" b="1" i="0" u="none" strike="noStrike" dirty="0">
                        <a:latin typeface="Arial Cyr"/>
                      </a:endParaRPr>
                    </a:p>
                  </a:txBody>
                  <a:tcPr marL="9525" marR="9525" marT="9525" marB="0" anchor="ctr"/>
                </a:tc>
                <a:tc>
                  <a:txBody>
                    <a:bodyPr/>
                    <a:lstStyle/>
                    <a:p>
                      <a:pPr algn="r" fontAlgn="ctr"/>
                      <a:r>
                        <a:rPr lang="ru-RU" sz="1100" b="1" i="0" u="none" strike="noStrike" dirty="0" smtClean="0">
                          <a:latin typeface="Arial Cyr"/>
                        </a:rPr>
                        <a:t>48 144,5</a:t>
                      </a:r>
                      <a:endParaRPr lang="ru-RU" sz="1100" b="1" i="0" u="none" strike="noStrike" dirty="0">
                        <a:latin typeface="Arial Cyr"/>
                      </a:endParaRPr>
                    </a:p>
                  </a:txBody>
                  <a:tcPr marL="9525" marR="9525" marT="9525" marB="0" anchor="ctr"/>
                </a:tc>
                <a:tc>
                  <a:txBody>
                    <a:bodyPr/>
                    <a:lstStyle/>
                    <a:p>
                      <a:pPr algn="r" fontAlgn="ctr"/>
                      <a:r>
                        <a:rPr lang="ru-RU" sz="1100" b="1" i="0" u="none" strike="noStrike" dirty="0" smtClean="0">
                          <a:solidFill>
                            <a:schemeClr val="tx1"/>
                          </a:solidFill>
                          <a:latin typeface="Arial Cyr"/>
                        </a:rPr>
                        <a:t>126,4</a:t>
                      </a:r>
                      <a:endParaRPr lang="ru-RU" sz="1100" b="1" i="0" u="none" strike="noStrike" dirty="0">
                        <a:solidFill>
                          <a:schemeClr val="tx1"/>
                        </a:solidFill>
                        <a:latin typeface="Arial Cyr"/>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100" b="0" i="0" u="none" strike="noStrike" dirty="0" smtClean="0">
                          <a:solidFill>
                            <a:schemeClr val="tx1"/>
                          </a:solidFill>
                          <a:latin typeface="Arial Cyr"/>
                        </a:rPr>
                        <a:t>В связи с проведением открытого аукциона 20.12.2018 на право заключения договоров на установку и эксплуатацию рекламных конструкций на земельных</a:t>
                      </a:r>
                      <a:r>
                        <a:rPr lang="ru-RU" sz="1100" b="0" i="0" u="none" strike="noStrike" baseline="0" dirty="0" smtClean="0">
                          <a:solidFill>
                            <a:schemeClr val="tx1"/>
                          </a:solidFill>
                          <a:latin typeface="Arial Cyr"/>
                        </a:rPr>
                        <a:t> участках, муниципальная собственность на которых не разграничена</a:t>
                      </a:r>
                      <a:endParaRPr lang="ru-RU" sz="1100" b="0" i="0" u="none" strike="noStrike" dirty="0" smtClean="0">
                        <a:solidFill>
                          <a:schemeClr val="tx1"/>
                        </a:solidFill>
                        <a:latin typeface="Arial Cyr"/>
                      </a:endParaRPr>
                    </a:p>
                  </a:txBody>
                  <a:tcPr marL="9525" marR="9525" marT="9525" marB="0" anchor="ctr"/>
                </a:tc>
              </a:tr>
              <a:tr h="311739">
                <a:tc>
                  <a:txBody>
                    <a:bodyPr/>
                    <a:lstStyle/>
                    <a:p>
                      <a:pPr algn="l" fontAlgn="t"/>
                      <a:r>
                        <a:rPr lang="ru-RU" sz="1100" b="1" i="0" u="none" strike="noStrike" dirty="0">
                          <a:solidFill>
                            <a:srgbClr val="000000"/>
                          </a:solidFill>
                          <a:latin typeface="Arial Cyr"/>
                        </a:rPr>
                        <a:t>ПЛАТЕЖИ ПРИ ПОЛЬЗОВАНИИ ПРИРОДНЫМИ РЕСУРСАМИ</a:t>
                      </a:r>
                    </a:p>
                  </a:txBody>
                  <a:tcPr marL="9525" marR="9525" marT="9525" marB="0"/>
                </a:tc>
                <a:tc>
                  <a:txBody>
                    <a:bodyPr/>
                    <a:lstStyle/>
                    <a:p>
                      <a:pPr algn="ctr" fontAlgn="t"/>
                      <a:r>
                        <a:rPr lang="ru-RU" sz="1100" b="1" i="0" u="none" strike="noStrike" dirty="0" smtClean="0">
                          <a:solidFill>
                            <a:srgbClr val="000000"/>
                          </a:solidFill>
                          <a:latin typeface="Arial Cyr"/>
                        </a:rPr>
                        <a:t>1 951,0</a:t>
                      </a:r>
                    </a:p>
                  </a:txBody>
                  <a:tcPr marL="9525" marR="9525" marT="9525" marB="0"/>
                </a:tc>
                <a:tc>
                  <a:txBody>
                    <a:bodyPr/>
                    <a:lstStyle/>
                    <a:p>
                      <a:pPr algn="ctr" fontAlgn="ctr"/>
                      <a:r>
                        <a:rPr lang="ru-RU" sz="1100" b="1" i="0" u="none" strike="noStrike" dirty="0" smtClean="0">
                          <a:latin typeface="Arial Cyr"/>
                        </a:rPr>
                        <a:t>1 883,0</a:t>
                      </a:r>
                      <a:endParaRPr lang="ru-RU" sz="1100" b="1" i="0" u="none" strike="noStrike" dirty="0">
                        <a:latin typeface="Arial Cyr"/>
                      </a:endParaRPr>
                    </a:p>
                  </a:txBody>
                  <a:tcPr marL="9525" marR="9525" marT="9525" marB="0" anchor="ctr"/>
                </a:tc>
                <a:tc>
                  <a:txBody>
                    <a:bodyPr/>
                    <a:lstStyle/>
                    <a:p>
                      <a:pPr algn="ctr" fontAlgn="ctr"/>
                      <a:r>
                        <a:rPr lang="ru-RU" sz="1100" b="1" i="0" u="none" strike="noStrike" dirty="0" smtClean="0">
                          <a:latin typeface="Arial Cyr"/>
                        </a:rPr>
                        <a:t>1 976,2</a:t>
                      </a:r>
                      <a:endParaRPr lang="ru-RU" sz="1100" b="1" i="0" u="none" strike="noStrike" dirty="0">
                        <a:latin typeface="Arial Cyr"/>
                      </a:endParaRPr>
                    </a:p>
                  </a:txBody>
                  <a:tcPr marL="9525" marR="9525" marT="9525" marB="0" anchor="ctr"/>
                </a:tc>
                <a:tc>
                  <a:txBody>
                    <a:bodyPr/>
                    <a:lstStyle/>
                    <a:p>
                      <a:pPr algn="ctr" fontAlgn="ctr"/>
                      <a:r>
                        <a:rPr lang="ru-RU" sz="1100" b="1" i="0" u="none" strike="noStrike" dirty="0" smtClean="0">
                          <a:latin typeface="Arial Cyr"/>
                        </a:rPr>
                        <a:t>101,3</a:t>
                      </a:r>
                      <a:endParaRPr lang="ru-RU" sz="1100" b="1" i="0" u="none" strike="noStrike" dirty="0">
                        <a:latin typeface="Arial Cyr"/>
                      </a:endParaRPr>
                    </a:p>
                  </a:txBody>
                  <a:tcPr marL="9525" marR="9525" marT="9525" marB="0" anchor="ctr"/>
                </a:tc>
                <a:tc>
                  <a:txBody>
                    <a:bodyPr/>
                    <a:lstStyle/>
                    <a:p>
                      <a:pPr algn="r" fontAlgn="ctr"/>
                      <a:endParaRPr lang="ru-RU" sz="1100" b="1" i="0" u="none" strike="noStrike" dirty="0">
                        <a:latin typeface="Arial Cyr"/>
                      </a:endParaRPr>
                    </a:p>
                  </a:txBody>
                  <a:tcPr marL="9525" marR="9525" marT="9525" marB="0" anchor="ctr"/>
                </a:tc>
              </a:tr>
              <a:tr h="364755">
                <a:tc>
                  <a:txBody>
                    <a:bodyPr/>
                    <a:lstStyle/>
                    <a:p>
                      <a:pPr algn="l" fontAlgn="t"/>
                      <a:r>
                        <a:rPr lang="ru-RU" sz="1100" b="0" i="0" u="none" strike="noStrike" dirty="0">
                          <a:solidFill>
                            <a:srgbClr val="000000"/>
                          </a:solidFill>
                          <a:latin typeface="Arial Cyr"/>
                        </a:rPr>
                        <a:t>Плата за  негативное воздействие на  окружающую среду</a:t>
                      </a:r>
                    </a:p>
                  </a:txBody>
                  <a:tcPr marL="9525" marR="9525" marT="9525" marB="0"/>
                </a:tc>
                <a:tc>
                  <a:txBody>
                    <a:bodyPr/>
                    <a:lstStyle/>
                    <a:p>
                      <a:pPr algn="ctr" fontAlgn="t"/>
                      <a:r>
                        <a:rPr lang="ru-RU" sz="1100" b="0" i="0" u="none" strike="noStrike" dirty="0" smtClean="0">
                          <a:solidFill>
                            <a:srgbClr val="000000"/>
                          </a:solidFill>
                          <a:latin typeface="Arial Cyr"/>
                        </a:rPr>
                        <a:t>1 951,0</a:t>
                      </a:r>
                      <a:endParaRPr lang="ru-RU" sz="1100" b="0" i="0" u="none" strike="noStrike" dirty="0">
                        <a:solidFill>
                          <a:srgbClr val="000000"/>
                        </a:solidFill>
                        <a:latin typeface="Arial Cyr"/>
                      </a:endParaRPr>
                    </a:p>
                  </a:txBody>
                  <a:tcPr marL="9525" marR="9525" marT="9525" marB="0" anchor="ctr"/>
                </a:tc>
                <a:tc>
                  <a:txBody>
                    <a:bodyPr/>
                    <a:lstStyle/>
                    <a:p>
                      <a:pPr algn="ctr" fontAlgn="ctr"/>
                      <a:r>
                        <a:rPr lang="ru-RU" sz="1100" b="0" i="0" u="none" strike="noStrike" dirty="0" smtClean="0">
                          <a:latin typeface="Arial Cyr"/>
                        </a:rPr>
                        <a:t>1 883,0</a:t>
                      </a:r>
                      <a:endParaRPr lang="ru-RU" sz="1100" b="0" i="0" u="none" strike="noStrike" dirty="0">
                        <a:latin typeface="Arial Cyr"/>
                      </a:endParaRPr>
                    </a:p>
                  </a:txBody>
                  <a:tcPr marL="9525" marR="9525" marT="9525" marB="0" anchor="ctr"/>
                </a:tc>
                <a:tc>
                  <a:txBody>
                    <a:bodyPr/>
                    <a:lstStyle/>
                    <a:p>
                      <a:pPr algn="ctr" fontAlgn="ctr"/>
                      <a:r>
                        <a:rPr lang="ru-RU" sz="1100" b="0" i="0" u="none" strike="noStrike" dirty="0" smtClean="0">
                          <a:latin typeface="Arial Cyr"/>
                        </a:rPr>
                        <a:t>1 976,2</a:t>
                      </a:r>
                      <a:endParaRPr lang="ru-RU" sz="1100" b="0" i="0" u="none" strike="noStrike" dirty="0">
                        <a:latin typeface="Arial Cyr"/>
                      </a:endParaRPr>
                    </a:p>
                  </a:txBody>
                  <a:tcPr marL="9525" marR="9525" marT="9525" marB="0" anchor="ctr"/>
                </a:tc>
                <a:tc>
                  <a:txBody>
                    <a:bodyPr/>
                    <a:lstStyle/>
                    <a:p>
                      <a:pPr algn="ctr" fontAlgn="ctr"/>
                      <a:r>
                        <a:rPr lang="ru-RU" sz="1100" b="0" i="0" u="none" strike="noStrike" dirty="0" smtClean="0">
                          <a:latin typeface="Arial Cyr"/>
                        </a:rPr>
                        <a:t>101,3</a:t>
                      </a:r>
                      <a:endParaRPr lang="ru-RU" sz="1100" b="0" i="0" u="none" strike="noStrike" dirty="0">
                        <a:latin typeface="Arial Cyr"/>
                      </a:endParaRPr>
                    </a:p>
                  </a:txBody>
                  <a:tcPr marL="9525" marR="9525" marT="9525" marB="0" anchor="ctr"/>
                </a:tc>
                <a:tc>
                  <a:txBody>
                    <a:bodyPr/>
                    <a:lstStyle/>
                    <a:p>
                      <a:pPr algn="r" fontAlgn="ctr"/>
                      <a:endParaRPr lang="ru-RU" sz="1100" b="0" i="0" u="none" strike="noStrike" dirty="0">
                        <a:latin typeface="Arial Cyr"/>
                      </a:endParaRPr>
                    </a:p>
                  </a:txBody>
                  <a:tcPr marL="9525" marR="9525" marT="9525" marB="0" anchor="ctr"/>
                </a:tc>
              </a:tr>
              <a:tr h="374729">
                <a:tc>
                  <a:txBody>
                    <a:bodyPr/>
                    <a:lstStyle/>
                    <a:p>
                      <a:pPr algn="l" fontAlgn="t"/>
                      <a:r>
                        <a:rPr lang="ru-RU" sz="1100" b="1" i="0" u="none" strike="noStrike" dirty="0">
                          <a:solidFill>
                            <a:srgbClr val="000000"/>
                          </a:solidFill>
                          <a:latin typeface="Arial Cyr"/>
                        </a:rPr>
                        <a:t>ДОХОДЫ ОТ КОМПЕНСАЦИИ ПЛАТНЫХ УСЛУГ (РАБОТ) И КОМПЕНСАЦИИ ЗАТРАТ ГОСУДАРСТВА</a:t>
                      </a:r>
                    </a:p>
                  </a:txBody>
                  <a:tcPr marL="9525" marR="9525" marT="9525" marB="0"/>
                </a:tc>
                <a:tc>
                  <a:txBody>
                    <a:bodyPr/>
                    <a:lstStyle/>
                    <a:p>
                      <a:pPr algn="ctr" fontAlgn="t"/>
                      <a:r>
                        <a:rPr lang="ru-RU" sz="1100" b="1" i="0" u="none" strike="noStrike" dirty="0" smtClean="0">
                          <a:solidFill>
                            <a:srgbClr val="000000"/>
                          </a:solidFill>
                          <a:latin typeface="Arial Cyr"/>
                        </a:rPr>
                        <a:t>102,0</a:t>
                      </a:r>
                      <a:endParaRPr lang="ru-RU" sz="1100" b="1" i="0" u="none" strike="noStrike" dirty="0">
                        <a:solidFill>
                          <a:srgbClr val="000000"/>
                        </a:solidFill>
                        <a:latin typeface="Arial Cyr"/>
                      </a:endParaRPr>
                    </a:p>
                  </a:txBody>
                  <a:tcPr marL="9525" marR="9525" marT="9525" marB="0" anchor="ctr"/>
                </a:tc>
                <a:tc>
                  <a:txBody>
                    <a:bodyPr/>
                    <a:lstStyle/>
                    <a:p>
                      <a:pPr algn="ctr" fontAlgn="ctr"/>
                      <a:r>
                        <a:rPr lang="ru-RU" sz="1100" b="1" i="0" u="none" strike="noStrike" dirty="0" smtClean="0">
                          <a:latin typeface="Arial Cyr"/>
                        </a:rPr>
                        <a:t>560,0</a:t>
                      </a:r>
                      <a:endParaRPr lang="ru-RU" sz="1100" b="1" i="0" u="none" strike="noStrike" dirty="0">
                        <a:latin typeface="Arial Cyr"/>
                      </a:endParaRPr>
                    </a:p>
                  </a:txBody>
                  <a:tcPr marL="9525" marR="9525" marT="9525" marB="0" anchor="ctr"/>
                </a:tc>
                <a:tc>
                  <a:txBody>
                    <a:bodyPr/>
                    <a:lstStyle/>
                    <a:p>
                      <a:pPr algn="ctr" fontAlgn="ctr"/>
                      <a:r>
                        <a:rPr lang="ru-RU" sz="1100" b="1" i="0" u="none" strike="noStrike" dirty="0" smtClean="0">
                          <a:latin typeface="Arial Cyr"/>
                        </a:rPr>
                        <a:t>618,9</a:t>
                      </a:r>
                      <a:endParaRPr lang="ru-RU" sz="1100" b="1" i="0" u="none" strike="noStrike" dirty="0">
                        <a:latin typeface="Arial Cyr"/>
                      </a:endParaRPr>
                    </a:p>
                  </a:txBody>
                  <a:tcPr marL="9525" marR="9525" marT="9525" marB="0" anchor="ctr"/>
                </a:tc>
                <a:tc>
                  <a:txBody>
                    <a:bodyPr/>
                    <a:lstStyle/>
                    <a:p>
                      <a:pPr algn="ctr" fontAlgn="ctr"/>
                      <a:r>
                        <a:rPr lang="ru-RU" sz="1100" b="0" i="0" u="none" strike="noStrike" dirty="0" smtClean="0">
                          <a:latin typeface="Arial Cyr"/>
                        </a:rPr>
                        <a:t>606,7</a:t>
                      </a:r>
                      <a:endParaRPr lang="ru-RU" sz="1100" b="0" i="0" u="none" strike="noStrike" dirty="0">
                        <a:latin typeface="Arial Cyr"/>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100" b="0" i="0" u="none" strike="noStrike" dirty="0" smtClean="0">
                          <a:latin typeface="Arial Cyr"/>
                        </a:rPr>
                        <a:t>В связи с оказанием платных услуг  с 01.01.2018 ХЭГ Управления образования</a:t>
                      </a:r>
                    </a:p>
                    <a:p>
                      <a:pPr algn="ctr" fontAlgn="ctr"/>
                      <a:endParaRPr lang="ru-RU" sz="1100" b="0" i="0" u="none" strike="noStrike" dirty="0">
                        <a:latin typeface="Arial Cyr"/>
                      </a:endParaRPr>
                    </a:p>
                  </a:txBody>
                  <a:tcPr marL="9525" marR="9525" marT="9525" marB="0" anchor="ctr"/>
                </a:tc>
              </a:tr>
              <a:tr h="391308">
                <a:tc>
                  <a:txBody>
                    <a:bodyPr/>
                    <a:lstStyle/>
                    <a:p>
                      <a:pPr algn="l" fontAlgn="t"/>
                      <a:r>
                        <a:rPr lang="ru-RU" sz="1100" b="1" i="0" u="none" strike="noStrike" dirty="0">
                          <a:solidFill>
                            <a:srgbClr val="000000"/>
                          </a:solidFill>
                          <a:latin typeface="Arial Cyr"/>
                        </a:rPr>
                        <a:t>ДОХОДЫ ОТ ПРОДАЖИ МАТЕРИАЛЬНЫХ И НЕМАТЕРИАЛЬНЫХ АКТИВОВ</a:t>
                      </a:r>
                    </a:p>
                  </a:txBody>
                  <a:tcPr marL="9525" marR="9525" marT="9525" marB="0"/>
                </a:tc>
                <a:tc>
                  <a:txBody>
                    <a:bodyPr/>
                    <a:lstStyle/>
                    <a:p>
                      <a:pPr algn="ctr" fontAlgn="t"/>
                      <a:r>
                        <a:rPr lang="ru-RU" sz="1100" b="1" i="0" u="none" strike="noStrike" dirty="0" smtClean="0">
                          <a:solidFill>
                            <a:srgbClr val="000000"/>
                          </a:solidFill>
                          <a:latin typeface="Arial Cyr"/>
                        </a:rPr>
                        <a:t>11 930,0</a:t>
                      </a:r>
                      <a:endParaRPr lang="ru-RU" sz="1100" b="1" i="0" u="none" strike="noStrike" dirty="0">
                        <a:solidFill>
                          <a:srgbClr val="000000"/>
                        </a:solidFill>
                        <a:latin typeface="Arial Cyr"/>
                      </a:endParaRPr>
                    </a:p>
                  </a:txBody>
                  <a:tcPr marL="9525" marR="9525" marT="9525" marB="0" anchor="ctr"/>
                </a:tc>
                <a:tc>
                  <a:txBody>
                    <a:bodyPr/>
                    <a:lstStyle/>
                    <a:p>
                      <a:pPr algn="ctr" fontAlgn="ctr"/>
                      <a:r>
                        <a:rPr lang="ru-RU" sz="1100" b="1" i="0" u="none" strike="noStrike" dirty="0" smtClean="0">
                          <a:latin typeface="Arial Cyr"/>
                        </a:rPr>
                        <a:t>15 020,0</a:t>
                      </a:r>
                      <a:endParaRPr lang="ru-RU" sz="1100" b="1" i="0" u="none" strike="noStrike" dirty="0">
                        <a:latin typeface="Arial Cyr"/>
                      </a:endParaRPr>
                    </a:p>
                  </a:txBody>
                  <a:tcPr marL="9525" marR="9525" marT="9525" marB="0" anchor="ctr"/>
                </a:tc>
                <a:tc>
                  <a:txBody>
                    <a:bodyPr/>
                    <a:lstStyle/>
                    <a:p>
                      <a:pPr algn="ctr" fontAlgn="ctr"/>
                      <a:r>
                        <a:rPr lang="ru-RU" sz="1100" b="1" i="0" u="none" strike="noStrike" dirty="0" smtClean="0">
                          <a:latin typeface="Arial Cyr"/>
                        </a:rPr>
                        <a:t>15 560,5</a:t>
                      </a:r>
                      <a:endParaRPr lang="ru-RU" sz="1100" b="1" i="0" u="none" strike="noStrike" dirty="0">
                        <a:latin typeface="Arial Cyr"/>
                      </a:endParaRPr>
                    </a:p>
                  </a:txBody>
                  <a:tcPr marL="9525" marR="9525" marT="9525" marB="0" anchor="ctr"/>
                </a:tc>
                <a:tc>
                  <a:txBody>
                    <a:bodyPr/>
                    <a:lstStyle/>
                    <a:p>
                      <a:pPr algn="ctr" fontAlgn="ctr"/>
                      <a:r>
                        <a:rPr lang="ru-RU" sz="1100" b="0" i="0" u="none" strike="noStrike" dirty="0" smtClean="0">
                          <a:solidFill>
                            <a:schemeClr val="tx1"/>
                          </a:solidFill>
                          <a:latin typeface="Arial Cyr"/>
                        </a:rPr>
                        <a:t>130,4</a:t>
                      </a:r>
                    </a:p>
                  </a:txBody>
                  <a:tcPr marL="9525" marR="9525" marT="9525" marB="0" anchor="ctr"/>
                </a:tc>
                <a:tc>
                  <a:txBody>
                    <a:bodyPr/>
                    <a:lstStyle/>
                    <a:p>
                      <a:pPr algn="ctr" fontAlgn="ctr"/>
                      <a:r>
                        <a:rPr lang="ru-RU" sz="1100" b="0" i="0" u="none" strike="noStrike" dirty="0" smtClean="0">
                          <a:solidFill>
                            <a:schemeClr val="tx1"/>
                          </a:solidFill>
                          <a:latin typeface="Arial Cyr"/>
                        </a:rPr>
                        <a:t>В связи с продаже</a:t>
                      </a:r>
                      <a:r>
                        <a:rPr lang="ru-RU" sz="1100" b="0" i="0" u="none" strike="noStrike" baseline="0" dirty="0" smtClean="0">
                          <a:solidFill>
                            <a:schemeClr val="tx1"/>
                          </a:solidFill>
                          <a:latin typeface="Arial Cyr"/>
                        </a:rPr>
                        <a:t>й земельных участков под  индивидуальное строительства по ул. Михайлова и переулок Чистопрудный.   Продажа нежилых помещёний по адресу ул.Энтузиастов, 23, ул. Кирова, 55 и выкупом в собственность арендованных земельных участков </a:t>
                      </a:r>
                      <a:r>
                        <a:rPr lang="ru-RU" sz="1100" b="1" i="0" u="none" strike="noStrike" baseline="0" dirty="0" smtClean="0">
                          <a:latin typeface="Arial Cyr"/>
                        </a:rPr>
                        <a:t>.    </a:t>
                      </a:r>
                      <a:endParaRPr lang="ru-RU" sz="1100" b="1" i="0" u="none" strike="noStrike" dirty="0">
                        <a:latin typeface="Arial Cyr"/>
                      </a:endParaRPr>
                    </a:p>
                  </a:txBody>
                  <a:tcPr marL="9525" marR="9525" marT="9525" marB="0" anchor="ctr"/>
                </a:tc>
              </a:tr>
            </a:tbl>
          </a:graphicData>
        </a:graphic>
      </p:graphicFrame>
      <p:pic>
        <p:nvPicPr>
          <p:cNvPr id="7" name="Picture 34" descr="gerb"/>
          <p:cNvPicPr>
            <a:picLocks noChangeAspect="1" noChangeArrowheads="1"/>
          </p:cNvPicPr>
          <p:nvPr/>
        </p:nvPicPr>
        <p:blipFill>
          <a:blip r:embed="rId2" cstate="print"/>
          <a:srcRect/>
          <a:stretch>
            <a:fillRect/>
          </a:stretch>
        </p:blipFill>
        <p:spPr bwMode="auto">
          <a:xfrm>
            <a:off x="1" y="0"/>
            <a:ext cx="357157" cy="71435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74638"/>
            <a:ext cx="8215370" cy="45719"/>
          </a:xfrm>
        </p:spPr>
        <p:txBody>
          <a:bodyPr>
            <a:normAutofit fontScale="90000"/>
          </a:bodyPr>
          <a:lstStyle/>
          <a:p>
            <a:endParaRPr lang="ru-RU" sz="25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1" y="0"/>
          <a:ext cx="9144001" cy="6857999"/>
        </p:xfrm>
        <a:graphic>
          <a:graphicData uri="http://schemas.openxmlformats.org/drawingml/2006/table">
            <a:tbl>
              <a:tblPr firstRow="1" bandRow="1">
                <a:tableStyleId>{5C22544A-7EE6-4342-B048-85BDC9FD1C3A}</a:tableStyleId>
              </a:tblPr>
              <a:tblGrid>
                <a:gridCol w="3714744"/>
                <a:gridCol w="714380"/>
                <a:gridCol w="785818"/>
                <a:gridCol w="785818"/>
                <a:gridCol w="785818"/>
                <a:gridCol w="2357423"/>
              </a:tblGrid>
              <a:tr h="8980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dirty="0" smtClean="0">
                          <a:latin typeface="Times New Roman"/>
                          <a:ea typeface="Times New Roman"/>
                          <a:cs typeface="Times New Roman"/>
                        </a:rPr>
                        <a:t>Наименование</a:t>
                      </a:r>
                      <a:endParaRPr lang="ru-RU" sz="1000" dirty="0" smtClean="0">
                        <a:latin typeface="+mn-lt"/>
                        <a:ea typeface="Calibri"/>
                        <a:cs typeface="Times New Roman"/>
                      </a:endParaRPr>
                    </a:p>
                    <a:p>
                      <a:pPr algn="ctr"/>
                      <a:endParaRPr lang="ru-RU" sz="1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dirty="0" smtClean="0">
                          <a:latin typeface="Times New Roman"/>
                          <a:ea typeface="Times New Roman"/>
                          <a:cs typeface="Times New Roman"/>
                        </a:rPr>
                        <a:t>План  первоначальный</a:t>
                      </a:r>
                      <a:endParaRPr lang="ru-RU" sz="1000" dirty="0" smtClean="0">
                        <a:latin typeface="+mn-lt"/>
                        <a:ea typeface="Calibri"/>
                        <a:cs typeface="Times New Roman"/>
                      </a:endParaRPr>
                    </a:p>
                  </a:txBody>
                  <a:tcPr/>
                </a:tc>
                <a:tc>
                  <a:txBody>
                    <a:bodyPr/>
                    <a:lstStyle/>
                    <a:p>
                      <a:pPr algn="ctr">
                        <a:spcAft>
                          <a:spcPts val="0"/>
                        </a:spcAft>
                      </a:pPr>
                      <a:r>
                        <a:rPr lang="ru-RU" sz="1000" dirty="0" smtClean="0">
                          <a:latin typeface="Times New Roman" pitchFamily="18" charset="0"/>
                          <a:ea typeface="Calibri"/>
                          <a:cs typeface="Times New Roman" pitchFamily="18" charset="0"/>
                        </a:rPr>
                        <a:t>План  с учетом поправок</a:t>
                      </a:r>
                      <a:r>
                        <a:rPr lang="ru-RU" sz="1000" dirty="0" smtClean="0">
                          <a:latin typeface="Times New Roman"/>
                          <a:ea typeface="Times New Roman"/>
                          <a:cs typeface="Times New Roman"/>
                        </a:rPr>
                        <a:t>                         </a:t>
                      </a:r>
                      <a:endParaRPr lang="ru-RU" sz="1000" dirty="0" smtClean="0">
                        <a:latin typeface="+mn-lt"/>
                        <a:ea typeface="Calibri"/>
                        <a:cs typeface="Times New Roman"/>
                      </a:endParaRPr>
                    </a:p>
                  </a:txBody>
                  <a:tcPr/>
                </a:tc>
                <a:tc>
                  <a:txBody>
                    <a:bodyPr/>
                    <a:lstStyle/>
                    <a:p>
                      <a:pPr algn="ctr">
                        <a:spcAft>
                          <a:spcPts val="0"/>
                        </a:spcAft>
                      </a:pPr>
                      <a:r>
                        <a:rPr lang="ru-RU" sz="1000" dirty="0" smtClean="0">
                          <a:latin typeface="Times New Roman"/>
                          <a:ea typeface="Times New Roman"/>
                          <a:cs typeface="Times New Roman"/>
                        </a:rPr>
                        <a:t>Исполнено за  2018 год </a:t>
                      </a:r>
                    </a:p>
                  </a:txBody>
                  <a:tcPr/>
                </a:tc>
                <a:tc>
                  <a:txBody>
                    <a:bodyPr/>
                    <a:lstStyle/>
                    <a:p>
                      <a:pPr algn="ctr">
                        <a:spcAft>
                          <a:spcPts val="0"/>
                        </a:spcAft>
                      </a:pPr>
                      <a:r>
                        <a:rPr lang="ru-RU" sz="1000" dirty="0" smtClean="0">
                          <a:latin typeface="Times New Roman"/>
                          <a:ea typeface="Times New Roman"/>
                          <a:cs typeface="Times New Roman"/>
                        </a:rPr>
                        <a:t>% </a:t>
                      </a:r>
                      <a:r>
                        <a:rPr lang="ru-RU" sz="1000" dirty="0" err="1" smtClean="0">
                          <a:latin typeface="Times New Roman"/>
                          <a:ea typeface="Times New Roman"/>
                          <a:cs typeface="Times New Roman"/>
                        </a:rPr>
                        <a:t>исполн</a:t>
                      </a:r>
                      <a:r>
                        <a:rPr lang="ru-RU" sz="1000" dirty="0" smtClean="0">
                          <a:latin typeface="Times New Roman"/>
                          <a:ea typeface="Times New Roman"/>
                          <a:cs typeface="Times New Roman"/>
                        </a:rPr>
                        <a:t>.</a:t>
                      </a:r>
                    </a:p>
                    <a:p>
                      <a:pPr algn="ctr">
                        <a:spcAft>
                          <a:spcPts val="0"/>
                        </a:spcAft>
                      </a:pPr>
                      <a:r>
                        <a:rPr lang="ru-RU" sz="1000" dirty="0" smtClean="0">
                          <a:latin typeface="Times New Roman"/>
                          <a:ea typeface="Times New Roman"/>
                          <a:cs typeface="Times New Roman"/>
                        </a:rPr>
                        <a:t>от </a:t>
                      </a:r>
                      <a:r>
                        <a:rPr lang="ru-RU" sz="1000" dirty="0" err="1" smtClean="0">
                          <a:latin typeface="Times New Roman"/>
                          <a:ea typeface="Times New Roman"/>
                          <a:cs typeface="Times New Roman"/>
                        </a:rPr>
                        <a:t>первонач</a:t>
                      </a:r>
                      <a:r>
                        <a:rPr lang="ru-RU" sz="1000" baseline="0" dirty="0" smtClean="0">
                          <a:latin typeface="Times New Roman"/>
                          <a:ea typeface="Times New Roman"/>
                          <a:cs typeface="Times New Roman"/>
                        </a:rPr>
                        <a:t> плана</a:t>
                      </a:r>
                      <a:r>
                        <a:rPr lang="ru-RU" sz="1000" dirty="0" smtClean="0">
                          <a:latin typeface="Times New Roman"/>
                          <a:ea typeface="Times New Roman"/>
                          <a:cs typeface="Times New Roman"/>
                        </a:rPr>
                        <a:t> </a:t>
                      </a:r>
                      <a:endParaRPr lang="ru-RU" sz="1000" dirty="0" smtClean="0">
                        <a:latin typeface="+mn-lt"/>
                        <a:ea typeface="Calibri"/>
                        <a:cs typeface="Times New Roman"/>
                      </a:endParaRPr>
                    </a:p>
                  </a:txBody>
                  <a:tcPr/>
                </a:tc>
                <a:tc>
                  <a:txBody>
                    <a:bodyPr/>
                    <a:lstStyle/>
                    <a:p>
                      <a:pPr algn="ctr"/>
                      <a:r>
                        <a:rPr lang="ru-RU" sz="1000" dirty="0" smtClean="0"/>
                        <a:t>Пояснения</a:t>
                      </a:r>
                      <a:endParaRPr lang="ru-RU" sz="1000" dirty="0"/>
                    </a:p>
                  </a:txBody>
                  <a:tcPr/>
                </a:tc>
              </a:tr>
              <a:tr h="441701">
                <a:tc>
                  <a:txBody>
                    <a:bodyPr/>
                    <a:lstStyle/>
                    <a:p>
                      <a:pPr algn="l" fontAlgn="t"/>
                      <a:r>
                        <a:rPr lang="ru-RU" sz="1100" b="1" i="0" u="none" strike="noStrike" dirty="0">
                          <a:solidFill>
                            <a:srgbClr val="000000"/>
                          </a:solidFill>
                          <a:latin typeface="Arial Cyr"/>
                        </a:rPr>
                        <a:t>ШТРАФЫ, САНКЦИИ, ВОЗМЕЩЕНИЕ УЩЕРБА</a:t>
                      </a:r>
                    </a:p>
                  </a:txBody>
                  <a:tcPr marL="9525" marR="9525" marT="9525" marB="0"/>
                </a:tc>
                <a:tc>
                  <a:txBody>
                    <a:bodyPr/>
                    <a:lstStyle/>
                    <a:p>
                      <a:pPr algn="ctr" fontAlgn="t"/>
                      <a:r>
                        <a:rPr lang="ru-RU" sz="1100" b="1" i="0" u="none" strike="noStrike" dirty="0" smtClean="0">
                          <a:solidFill>
                            <a:srgbClr val="000000"/>
                          </a:solidFill>
                          <a:latin typeface="Arial Cyr"/>
                        </a:rPr>
                        <a:t>6 934,0</a:t>
                      </a:r>
                      <a:endParaRPr lang="ru-RU" sz="1100" b="1" i="0" u="none" strike="noStrike" dirty="0">
                        <a:solidFill>
                          <a:srgbClr val="000000"/>
                        </a:solidFill>
                        <a:latin typeface="Arial Cyr"/>
                      </a:endParaRPr>
                    </a:p>
                  </a:txBody>
                  <a:tcPr marL="9525" marR="9525" marT="9525" marB="0" anchor="ctr"/>
                </a:tc>
                <a:tc>
                  <a:txBody>
                    <a:bodyPr/>
                    <a:lstStyle/>
                    <a:p>
                      <a:pPr algn="r" fontAlgn="ctr"/>
                      <a:r>
                        <a:rPr lang="ru-RU" sz="1100" b="1" i="0" u="none" strike="noStrike" dirty="0" smtClean="0">
                          <a:latin typeface="Arial Cyr"/>
                        </a:rPr>
                        <a:t>10 034,0</a:t>
                      </a:r>
                      <a:endParaRPr lang="ru-RU" sz="1100" b="1" i="0" u="none" strike="noStrike" dirty="0">
                        <a:latin typeface="Arial Cyr"/>
                      </a:endParaRPr>
                    </a:p>
                  </a:txBody>
                  <a:tcPr marL="9525" marR="9525" marT="9525" marB="0" anchor="ctr"/>
                </a:tc>
                <a:tc>
                  <a:txBody>
                    <a:bodyPr/>
                    <a:lstStyle/>
                    <a:p>
                      <a:pPr algn="r" fontAlgn="ctr"/>
                      <a:r>
                        <a:rPr lang="ru-RU" sz="1100" b="1" i="0" u="none" strike="noStrike" dirty="0" smtClean="0">
                          <a:latin typeface="Arial Cyr"/>
                        </a:rPr>
                        <a:t>9 978,2</a:t>
                      </a:r>
                      <a:endParaRPr lang="ru-RU" sz="1100" b="1" i="0" u="none" strike="noStrike" dirty="0">
                        <a:latin typeface="Arial Cyr"/>
                      </a:endParaRPr>
                    </a:p>
                  </a:txBody>
                  <a:tcPr marL="9525" marR="9525" marT="9525" marB="0" anchor="ctr"/>
                </a:tc>
                <a:tc>
                  <a:txBody>
                    <a:bodyPr/>
                    <a:lstStyle/>
                    <a:p>
                      <a:pPr algn="ctr" fontAlgn="ctr"/>
                      <a:r>
                        <a:rPr lang="ru-RU" sz="1100" b="0" i="0" u="none" strike="noStrike" dirty="0" smtClean="0">
                          <a:solidFill>
                            <a:schemeClr val="tx1"/>
                          </a:solidFill>
                          <a:latin typeface="Arial Cyr"/>
                        </a:rPr>
                        <a:t>143,9</a:t>
                      </a:r>
                    </a:p>
                  </a:txBody>
                  <a:tcPr marL="9525" marR="9525" marT="9525" marB="0" anchor="ctr"/>
                </a:tc>
                <a:tc>
                  <a:txBody>
                    <a:bodyPr/>
                    <a:lstStyle/>
                    <a:p>
                      <a:pPr algn="r" fontAlgn="ctr"/>
                      <a:endParaRPr lang="ru-RU" sz="1100" b="1" i="0" u="none" strike="noStrike" dirty="0">
                        <a:latin typeface="Arial Cyr"/>
                      </a:endParaRPr>
                    </a:p>
                  </a:txBody>
                  <a:tcPr marL="9525" marR="9525" marT="9525" marB="0" anchor="ctr"/>
                </a:tc>
              </a:tr>
              <a:tr h="357129">
                <a:tc>
                  <a:txBody>
                    <a:bodyPr/>
                    <a:lstStyle/>
                    <a:p>
                      <a:pPr algn="l" fontAlgn="t"/>
                      <a:r>
                        <a:rPr lang="ru-RU" sz="1100" b="1" i="0" u="none" strike="noStrike" dirty="0">
                          <a:solidFill>
                            <a:srgbClr val="000000"/>
                          </a:solidFill>
                          <a:latin typeface="Arial Cyr"/>
                        </a:rPr>
                        <a:t>Прочие неналоговые </a:t>
                      </a:r>
                      <a:r>
                        <a:rPr lang="ru-RU" sz="1100" b="1" i="0" u="none" strike="noStrike" dirty="0" smtClean="0">
                          <a:solidFill>
                            <a:srgbClr val="000000"/>
                          </a:solidFill>
                          <a:latin typeface="Arial Cyr"/>
                        </a:rPr>
                        <a:t>доходы</a:t>
                      </a:r>
                      <a:endParaRPr lang="ru-RU" sz="1100" b="1" i="0" u="none" strike="noStrike" dirty="0">
                        <a:solidFill>
                          <a:srgbClr val="000000"/>
                        </a:solidFill>
                        <a:latin typeface="Arial Cyr"/>
                      </a:endParaRPr>
                    </a:p>
                  </a:txBody>
                  <a:tcPr marL="9525" marR="9525" marT="9525" marB="0"/>
                </a:tc>
                <a:tc>
                  <a:txBody>
                    <a:bodyPr/>
                    <a:lstStyle/>
                    <a:p>
                      <a:pPr algn="ctr" fontAlgn="t"/>
                      <a:r>
                        <a:rPr lang="ru-RU" sz="1100" b="1" i="0" u="none" strike="noStrike" dirty="0" smtClean="0">
                          <a:solidFill>
                            <a:srgbClr val="000000"/>
                          </a:solidFill>
                          <a:latin typeface="Arial Cyr"/>
                        </a:rPr>
                        <a:t>50,0</a:t>
                      </a:r>
                      <a:endParaRPr lang="ru-RU" sz="1100" b="1" i="0" u="none" strike="noStrike" dirty="0">
                        <a:solidFill>
                          <a:srgbClr val="000000"/>
                        </a:solidFill>
                        <a:latin typeface="Arial Cyr"/>
                      </a:endParaRPr>
                    </a:p>
                  </a:txBody>
                  <a:tcPr marL="9525" marR="9525" marT="9525" marB="0" anchor="ctr"/>
                </a:tc>
                <a:tc>
                  <a:txBody>
                    <a:bodyPr/>
                    <a:lstStyle/>
                    <a:p>
                      <a:pPr algn="r" fontAlgn="ctr"/>
                      <a:r>
                        <a:rPr lang="ru-RU" sz="1100" b="1" i="0" u="none" strike="noStrike" dirty="0" smtClean="0">
                          <a:latin typeface="Arial Cyr"/>
                        </a:rPr>
                        <a:t>5,0</a:t>
                      </a:r>
                      <a:endParaRPr lang="ru-RU" sz="1100" b="1" i="0" u="none" strike="noStrike" dirty="0">
                        <a:latin typeface="Arial Cyr"/>
                      </a:endParaRPr>
                    </a:p>
                  </a:txBody>
                  <a:tcPr marL="9525" marR="9525" marT="9525" marB="0" anchor="ctr"/>
                </a:tc>
                <a:tc>
                  <a:txBody>
                    <a:bodyPr/>
                    <a:lstStyle/>
                    <a:p>
                      <a:pPr algn="r" fontAlgn="ctr"/>
                      <a:r>
                        <a:rPr lang="ru-RU" sz="1100" b="1" i="0" u="none" strike="noStrike" dirty="0" smtClean="0">
                          <a:latin typeface="Arial Cyr"/>
                        </a:rPr>
                        <a:t>-19,5</a:t>
                      </a:r>
                      <a:endParaRPr lang="ru-RU" sz="1100" b="1" i="0" u="none" strike="noStrike" dirty="0">
                        <a:latin typeface="Arial Cyr"/>
                      </a:endParaRPr>
                    </a:p>
                  </a:txBody>
                  <a:tcPr marL="9525" marR="9525" marT="9525" marB="0" anchor="ctr"/>
                </a:tc>
                <a:tc>
                  <a:txBody>
                    <a:bodyPr/>
                    <a:lstStyle/>
                    <a:p>
                      <a:pPr algn="ctr" fontAlgn="ctr"/>
                      <a:r>
                        <a:rPr lang="ru-RU" sz="1100" b="1" i="0" u="none" strike="noStrike" dirty="0" smtClean="0">
                          <a:latin typeface="Arial Cyr"/>
                        </a:rPr>
                        <a:t>-</a:t>
                      </a:r>
                      <a:endParaRPr lang="ru-RU" sz="1100" b="1" i="0" u="none" strike="noStrike" dirty="0">
                        <a:latin typeface="Arial Cyr"/>
                      </a:endParaRPr>
                    </a:p>
                  </a:txBody>
                  <a:tcPr marL="9525" marR="9525" marT="9525" marB="0" anchor="ctr"/>
                </a:tc>
                <a:tc>
                  <a:txBody>
                    <a:bodyPr/>
                    <a:lstStyle/>
                    <a:p>
                      <a:pPr algn="r" fontAlgn="ctr"/>
                      <a:endParaRPr lang="ru-RU" sz="1100" b="1" i="0" u="none" strike="noStrike" dirty="0">
                        <a:latin typeface="Arial Cyr"/>
                      </a:endParaRPr>
                    </a:p>
                  </a:txBody>
                  <a:tcPr marL="9525" marR="9525" marT="9525" marB="0" anchor="ctr"/>
                </a:tc>
              </a:tr>
              <a:tr h="441701">
                <a:tc>
                  <a:txBody>
                    <a:bodyPr/>
                    <a:lstStyle/>
                    <a:p>
                      <a:pPr algn="l" fontAlgn="ctr"/>
                      <a:r>
                        <a:rPr lang="ru-RU" sz="1100" b="1" i="0" u="none" strike="noStrike" dirty="0">
                          <a:solidFill>
                            <a:srgbClr val="000000"/>
                          </a:solidFill>
                          <a:latin typeface="Arial Cyr"/>
                        </a:rPr>
                        <a:t>БЕЗВОЗМЕЗДНЫЕ ПОСТУПЛЕНИЯ</a:t>
                      </a:r>
                    </a:p>
                  </a:txBody>
                  <a:tcPr marL="9525" marR="9525" marT="9525" marB="0" anchor="ctr"/>
                </a:tc>
                <a:tc>
                  <a:txBody>
                    <a:bodyPr/>
                    <a:lstStyle/>
                    <a:p>
                      <a:pPr algn="ctr" fontAlgn="ctr"/>
                      <a:r>
                        <a:rPr lang="ru-RU" sz="1100" b="1" i="0" u="none" strike="noStrike" dirty="0" smtClean="0">
                          <a:solidFill>
                            <a:srgbClr val="000000"/>
                          </a:solidFill>
                          <a:latin typeface="Arial Cyr"/>
                        </a:rPr>
                        <a:t>936 692,2</a:t>
                      </a:r>
                      <a:endParaRPr lang="ru-RU" sz="1100" b="1" i="0" u="none" strike="noStrike" dirty="0">
                        <a:solidFill>
                          <a:srgbClr val="000000"/>
                        </a:solidFill>
                        <a:latin typeface="Arial Cyr"/>
                      </a:endParaRPr>
                    </a:p>
                  </a:txBody>
                  <a:tcPr marL="9525" marR="9525" marT="9525" marB="0" anchor="ctr"/>
                </a:tc>
                <a:tc>
                  <a:txBody>
                    <a:bodyPr/>
                    <a:lstStyle/>
                    <a:p>
                      <a:pPr algn="r" fontAlgn="ctr"/>
                      <a:r>
                        <a:rPr lang="ru-RU" sz="1100" b="1" i="0" u="none" strike="noStrike" dirty="0" smtClean="0">
                          <a:solidFill>
                            <a:srgbClr val="000000"/>
                          </a:solidFill>
                          <a:latin typeface="Arial Cyr"/>
                        </a:rPr>
                        <a:t>1</a:t>
                      </a:r>
                      <a:r>
                        <a:rPr lang="ru-RU" sz="1100" b="1" i="0" u="none" strike="noStrike" baseline="0" dirty="0" smtClean="0">
                          <a:solidFill>
                            <a:srgbClr val="000000"/>
                          </a:solidFill>
                          <a:latin typeface="Arial Cyr"/>
                        </a:rPr>
                        <a:t> 392 630,6</a:t>
                      </a:r>
                      <a:endParaRPr lang="ru-RU" sz="1100" b="1" i="0" u="none" strike="noStrike" dirty="0">
                        <a:solidFill>
                          <a:srgbClr val="000000"/>
                        </a:solidFill>
                        <a:latin typeface="Arial Cyr"/>
                      </a:endParaRPr>
                    </a:p>
                  </a:txBody>
                  <a:tcPr marL="9525" marR="9525" marT="9525" marB="0" anchor="ctr"/>
                </a:tc>
                <a:tc>
                  <a:txBody>
                    <a:bodyPr/>
                    <a:lstStyle/>
                    <a:p>
                      <a:pPr algn="r" fontAlgn="ctr"/>
                      <a:r>
                        <a:rPr lang="ru-RU" sz="1100" b="1" i="0" u="none" strike="noStrike" dirty="0" smtClean="0">
                          <a:solidFill>
                            <a:srgbClr val="000000"/>
                          </a:solidFill>
                          <a:latin typeface="Arial Cyr"/>
                        </a:rPr>
                        <a:t>1 373 190,1</a:t>
                      </a:r>
                      <a:endParaRPr lang="ru-RU" sz="1100" b="1" i="0" u="none" strike="noStrike" dirty="0">
                        <a:solidFill>
                          <a:srgbClr val="000000"/>
                        </a:solidFill>
                        <a:latin typeface="Arial Cyr"/>
                      </a:endParaRPr>
                    </a:p>
                  </a:txBody>
                  <a:tcPr marL="9525" marR="9525" marT="9525" marB="0" anchor="ctr"/>
                </a:tc>
                <a:tc>
                  <a:txBody>
                    <a:bodyPr/>
                    <a:lstStyle/>
                    <a:p>
                      <a:pPr algn="ctr" fontAlgn="ctr"/>
                      <a:r>
                        <a:rPr lang="ru-RU" sz="1100" b="0" i="0" u="none" strike="noStrike" dirty="0" smtClean="0">
                          <a:latin typeface="Arial Cyr"/>
                        </a:rPr>
                        <a:t>146,6</a:t>
                      </a:r>
                    </a:p>
                  </a:txBody>
                  <a:tcPr marL="9525" marR="9525" marT="9525" marB="0" anchor="ctr"/>
                </a:tc>
                <a:tc>
                  <a:txBody>
                    <a:bodyPr/>
                    <a:lstStyle/>
                    <a:p>
                      <a:pPr algn="r" fontAlgn="ctr"/>
                      <a:endParaRPr lang="ru-RU" sz="1100" b="1" i="0" u="none" strike="noStrike" dirty="0">
                        <a:latin typeface="Arial Cyr"/>
                      </a:endParaRPr>
                    </a:p>
                  </a:txBody>
                  <a:tcPr marL="9525" marR="9525" marT="9525" marB="0" anchor="ctr"/>
                </a:tc>
              </a:tr>
              <a:tr h="695585">
                <a:tc>
                  <a:txBody>
                    <a:bodyPr/>
                    <a:lstStyle/>
                    <a:p>
                      <a:pPr algn="l" fontAlgn="ctr"/>
                      <a:r>
                        <a:rPr lang="ru-RU" sz="1100" b="0" i="0" u="none" strike="noStrike" dirty="0">
                          <a:solidFill>
                            <a:srgbClr val="000000"/>
                          </a:solidFill>
                          <a:latin typeface="Arial Cyr"/>
                        </a:rPr>
                        <a:t>Безвозмездные поступления от других бюджетов бюджетной  системы Российской Федерации</a:t>
                      </a:r>
                    </a:p>
                  </a:txBody>
                  <a:tcPr marL="9525" marR="9525" marT="9525" marB="0" anchor="ctr"/>
                </a:tc>
                <a:tc>
                  <a:txBody>
                    <a:bodyPr/>
                    <a:lstStyle/>
                    <a:p>
                      <a:pPr algn="ctr" fontAlgn="ctr"/>
                      <a:r>
                        <a:rPr lang="ru-RU" sz="1100" b="0" i="0" u="none" strike="noStrike" dirty="0" smtClean="0">
                          <a:solidFill>
                            <a:srgbClr val="000000"/>
                          </a:solidFill>
                          <a:latin typeface="Arial Cyr"/>
                        </a:rPr>
                        <a:t>936 692,2</a:t>
                      </a:r>
                      <a:endParaRPr lang="ru-RU" sz="1100" b="0" i="0" u="none" strike="noStrike" dirty="0">
                        <a:solidFill>
                          <a:srgbClr val="000000"/>
                        </a:solidFill>
                        <a:latin typeface="Arial Cyr"/>
                      </a:endParaRPr>
                    </a:p>
                  </a:txBody>
                  <a:tcPr marL="9525" marR="9525" marT="9525" marB="0" anchor="ctr"/>
                </a:tc>
                <a:tc>
                  <a:txBody>
                    <a:bodyPr/>
                    <a:lstStyle/>
                    <a:p>
                      <a:pPr algn="r" fontAlgn="ctr"/>
                      <a:r>
                        <a:rPr lang="ru-RU" sz="1100" b="0" i="0" u="none" strike="noStrike" dirty="0" smtClean="0">
                          <a:solidFill>
                            <a:srgbClr val="000000"/>
                          </a:solidFill>
                          <a:latin typeface="Arial Cyr"/>
                        </a:rPr>
                        <a:t>1 387</a:t>
                      </a:r>
                      <a:r>
                        <a:rPr lang="ru-RU" sz="1100" b="0" i="0" u="none" strike="noStrike" baseline="0" dirty="0" smtClean="0">
                          <a:solidFill>
                            <a:srgbClr val="000000"/>
                          </a:solidFill>
                          <a:latin typeface="Arial Cyr"/>
                        </a:rPr>
                        <a:t> 049,9</a:t>
                      </a:r>
                      <a:endParaRPr lang="ru-RU" sz="1100" b="0" i="0" u="none" strike="noStrike" dirty="0">
                        <a:solidFill>
                          <a:srgbClr val="000000"/>
                        </a:solidFill>
                        <a:latin typeface="Arial Cyr"/>
                      </a:endParaRPr>
                    </a:p>
                  </a:txBody>
                  <a:tcPr marL="9525" marR="9525" marT="9525" marB="0" anchor="ctr"/>
                </a:tc>
                <a:tc>
                  <a:txBody>
                    <a:bodyPr/>
                    <a:lstStyle/>
                    <a:p>
                      <a:pPr algn="r" fontAlgn="ctr"/>
                      <a:r>
                        <a:rPr lang="ru-RU" sz="1100" b="0" i="0" u="none" strike="noStrike" dirty="0" smtClean="0">
                          <a:solidFill>
                            <a:srgbClr val="000000"/>
                          </a:solidFill>
                          <a:latin typeface="Arial Cyr"/>
                        </a:rPr>
                        <a:t>1 368 096,6</a:t>
                      </a:r>
                      <a:endParaRPr lang="ru-RU" sz="1100" b="0" i="0" u="none" strike="noStrike" dirty="0">
                        <a:solidFill>
                          <a:srgbClr val="000000"/>
                        </a:solidFill>
                        <a:latin typeface="Arial Cyr"/>
                      </a:endParaRPr>
                    </a:p>
                  </a:txBody>
                  <a:tcPr marL="9525" marR="9525" marT="9525" marB="0" anchor="ctr"/>
                </a:tc>
                <a:tc>
                  <a:txBody>
                    <a:bodyPr/>
                    <a:lstStyle/>
                    <a:p>
                      <a:pPr algn="ctr" fontAlgn="ctr"/>
                      <a:r>
                        <a:rPr lang="ru-RU" sz="1100" b="0" i="0" u="none" strike="noStrike" dirty="0" smtClean="0">
                          <a:latin typeface="Arial Cyr"/>
                        </a:rPr>
                        <a:t>148,0</a:t>
                      </a:r>
                      <a:endParaRPr lang="ru-RU" sz="1100" b="0" i="0" u="none" strike="noStrike" dirty="0">
                        <a:latin typeface="Arial Cyr"/>
                      </a:endParaRPr>
                    </a:p>
                  </a:txBody>
                  <a:tcPr marL="9525" marR="9525" marT="9525" marB="0" anchor="ctr"/>
                </a:tc>
                <a:tc>
                  <a:txBody>
                    <a:bodyPr/>
                    <a:lstStyle/>
                    <a:p>
                      <a:pPr algn="r" fontAlgn="ctr"/>
                      <a:endParaRPr lang="ru-RU" sz="1100" b="0" i="0" u="none" strike="noStrike" dirty="0">
                        <a:latin typeface="Arial Cyr"/>
                      </a:endParaRPr>
                    </a:p>
                  </a:txBody>
                  <a:tcPr marL="9525" marR="9525" marT="9525" marB="0" anchor="ctr"/>
                </a:tc>
              </a:tr>
              <a:tr h="510092">
                <a:tc>
                  <a:txBody>
                    <a:bodyPr/>
                    <a:lstStyle/>
                    <a:p>
                      <a:pPr algn="l" fontAlgn="ctr"/>
                      <a:r>
                        <a:rPr lang="ru-RU" sz="1100" b="0" i="0" u="none" strike="noStrike" dirty="0">
                          <a:solidFill>
                            <a:srgbClr val="000000"/>
                          </a:solidFill>
                          <a:latin typeface="Arial Cyr"/>
                        </a:rPr>
                        <a:t>Дотации бюджетам </a:t>
                      </a:r>
                      <a:r>
                        <a:rPr lang="ru-RU" sz="1100" b="0" i="0" u="none" strike="noStrike" dirty="0" smtClean="0">
                          <a:solidFill>
                            <a:srgbClr val="000000"/>
                          </a:solidFill>
                          <a:latin typeface="Arial Cyr"/>
                        </a:rPr>
                        <a:t>бюджетной  системы Российской Федерации</a:t>
                      </a:r>
                      <a:endParaRPr lang="ru-RU" sz="1100" b="0" i="0" u="none" strike="noStrike" dirty="0">
                        <a:solidFill>
                          <a:srgbClr val="000000"/>
                        </a:solidFill>
                        <a:latin typeface="Arial Cyr"/>
                      </a:endParaRPr>
                    </a:p>
                  </a:txBody>
                  <a:tcPr marL="9525" marR="9525" marT="9525" marB="0" anchor="ctr"/>
                </a:tc>
                <a:tc>
                  <a:txBody>
                    <a:bodyPr/>
                    <a:lstStyle/>
                    <a:p>
                      <a:pPr algn="ctr" fontAlgn="ctr"/>
                      <a:r>
                        <a:rPr lang="ru-RU" sz="1100" b="0" i="0" u="none" strike="noStrike" dirty="0" smtClean="0">
                          <a:solidFill>
                            <a:srgbClr val="000000"/>
                          </a:solidFill>
                          <a:latin typeface="Arial Cyr"/>
                        </a:rPr>
                        <a:t>115 549,0</a:t>
                      </a:r>
                      <a:endParaRPr lang="ru-RU" sz="1100" b="0" i="0" u="none" strike="noStrike" dirty="0">
                        <a:solidFill>
                          <a:srgbClr val="000000"/>
                        </a:solidFill>
                        <a:latin typeface="Arial Cyr"/>
                      </a:endParaRPr>
                    </a:p>
                  </a:txBody>
                  <a:tcPr marL="9525" marR="9525" marT="9525" marB="0" anchor="ctr"/>
                </a:tc>
                <a:tc>
                  <a:txBody>
                    <a:bodyPr/>
                    <a:lstStyle/>
                    <a:p>
                      <a:pPr algn="r" fontAlgn="ctr"/>
                      <a:r>
                        <a:rPr lang="ru-RU" sz="1100" b="0" i="0" u="none" strike="noStrike" dirty="0" smtClean="0">
                          <a:solidFill>
                            <a:srgbClr val="000000"/>
                          </a:solidFill>
                          <a:latin typeface="Arial Cyr"/>
                        </a:rPr>
                        <a:t>204 931,1</a:t>
                      </a:r>
                      <a:endParaRPr lang="ru-RU" sz="1100" b="0" i="0" u="none" strike="noStrike" dirty="0">
                        <a:solidFill>
                          <a:srgbClr val="000000"/>
                        </a:solidFill>
                        <a:latin typeface="Arial Cyr"/>
                      </a:endParaRPr>
                    </a:p>
                  </a:txBody>
                  <a:tcPr marL="9525" marR="9525" marT="9525" marB="0" anchor="ctr"/>
                </a:tc>
                <a:tc>
                  <a:txBody>
                    <a:bodyPr/>
                    <a:lstStyle/>
                    <a:p>
                      <a:pPr algn="r" fontAlgn="ctr"/>
                      <a:r>
                        <a:rPr lang="ru-RU" sz="1100" b="0" i="0" u="none" strike="noStrike" dirty="0" smtClean="0">
                          <a:solidFill>
                            <a:srgbClr val="000000"/>
                          </a:solidFill>
                          <a:latin typeface="Arial Cyr"/>
                        </a:rPr>
                        <a:t>204 931,1</a:t>
                      </a:r>
                      <a:endParaRPr lang="ru-RU" sz="1100" b="0" i="0" u="none" strike="noStrike" dirty="0">
                        <a:solidFill>
                          <a:srgbClr val="000000"/>
                        </a:solidFill>
                        <a:latin typeface="Arial Cyr"/>
                      </a:endParaRPr>
                    </a:p>
                  </a:txBody>
                  <a:tcPr marL="9525" marR="9525" marT="9525" marB="0" anchor="ctr"/>
                </a:tc>
                <a:tc>
                  <a:txBody>
                    <a:bodyPr/>
                    <a:lstStyle/>
                    <a:p>
                      <a:pPr algn="ctr" fontAlgn="ctr"/>
                      <a:r>
                        <a:rPr lang="ru-RU" sz="1100" b="0" i="0" u="none" strike="noStrike" dirty="0" smtClean="0">
                          <a:latin typeface="Arial Cyr"/>
                        </a:rPr>
                        <a:t>177,3</a:t>
                      </a:r>
                    </a:p>
                  </a:txBody>
                  <a:tcPr marL="9525" marR="9525" marT="9525" marB="0" anchor="ctr"/>
                </a:tc>
                <a:tc>
                  <a:txBody>
                    <a:bodyPr/>
                    <a:lstStyle/>
                    <a:p>
                      <a:pPr algn="r" fontAlgn="ctr"/>
                      <a:endParaRPr lang="ru-RU" sz="1100" b="0" i="0" u="none" strike="noStrike" dirty="0">
                        <a:latin typeface="Arial Cyr"/>
                      </a:endParaRPr>
                    </a:p>
                  </a:txBody>
                  <a:tcPr marL="9525" marR="9525" marT="9525" marB="0" anchor="ctr"/>
                </a:tc>
              </a:tr>
              <a:tr h="774810">
                <a:tc>
                  <a:txBody>
                    <a:bodyPr/>
                    <a:lstStyle/>
                    <a:p>
                      <a:pPr algn="l" fontAlgn="ctr"/>
                      <a:r>
                        <a:rPr lang="ru-RU" sz="1100" b="0" i="0" u="none" strike="noStrike" dirty="0">
                          <a:solidFill>
                            <a:srgbClr val="000000"/>
                          </a:solidFill>
                          <a:latin typeface="Arial Cyr"/>
                        </a:rPr>
                        <a:t>Субсидии бюджетам субъектов Российской Федерации Федерации и муниципальных образований (межбюджетные субсидии)</a:t>
                      </a:r>
                    </a:p>
                  </a:txBody>
                  <a:tcPr marL="9525" marR="9525" marT="9525" marB="0" anchor="ctr"/>
                </a:tc>
                <a:tc>
                  <a:txBody>
                    <a:bodyPr/>
                    <a:lstStyle/>
                    <a:p>
                      <a:pPr algn="ctr" fontAlgn="ctr"/>
                      <a:r>
                        <a:rPr lang="ru-RU" sz="1100" b="0" i="0" u="none" strike="noStrike" dirty="0" smtClean="0">
                          <a:solidFill>
                            <a:srgbClr val="000000"/>
                          </a:solidFill>
                          <a:latin typeface="Arial Cyr"/>
                        </a:rPr>
                        <a:t>0</a:t>
                      </a:r>
                      <a:endParaRPr lang="ru-RU" sz="1100" b="0" i="0" u="none" strike="noStrike" dirty="0">
                        <a:solidFill>
                          <a:srgbClr val="000000"/>
                        </a:solidFill>
                        <a:latin typeface="Arial Cyr"/>
                      </a:endParaRPr>
                    </a:p>
                  </a:txBody>
                  <a:tcPr marL="9525" marR="9525" marT="9525" marB="0" anchor="ctr"/>
                </a:tc>
                <a:tc>
                  <a:txBody>
                    <a:bodyPr/>
                    <a:lstStyle/>
                    <a:p>
                      <a:pPr algn="r" fontAlgn="ctr"/>
                      <a:r>
                        <a:rPr lang="ru-RU" sz="1100" b="0" i="0" u="none" strike="noStrike" dirty="0" smtClean="0">
                          <a:solidFill>
                            <a:srgbClr val="000000"/>
                          </a:solidFill>
                          <a:latin typeface="Arial Cyr"/>
                        </a:rPr>
                        <a:t>227 053,2</a:t>
                      </a:r>
                      <a:endParaRPr lang="ru-RU" sz="1100" b="0" i="0" u="none" strike="noStrike" dirty="0">
                        <a:solidFill>
                          <a:srgbClr val="000000"/>
                        </a:solidFill>
                        <a:latin typeface="Arial Cyr"/>
                      </a:endParaRPr>
                    </a:p>
                  </a:txBody>
                  <a:tcPr marL="9525" marR="9525" marT="9525" marB="0" anchor="ctr"/>
                </a:tc>
                <a:tc>
                  <a:txBody>
                    <a:bodyPr/>
                    <a:lstStyle/>
                    <a:p>
                      <a:pPr algn="r" fontAlgn="ctr"/>
                      <a:r>
                        <a:rPr lang="ru-RU" sz="1100" b="0" i="0" u="none" strike="noStrike" dirty="0" smtClean="0">
                          <a:latin typeface="Arial Cyr"/>
                        </a:rPr>
                        <a:t>225 870,1</a:t>
                      </a:r>
                      <a:endParaRPr lang="ru-RU" sz="1100" b="0" i="0" u="none" strike="noStrike" dirty="0">
                        <a:latin typeface="Arial Cyr"/>
                      </a:endParaRPr>
                    </a:p>
                  </a:txBody>
                  <a:tcPr marL="9525" marR="9525" marT="9525" marB="0" anchor="ctr"/>
                </a:tc>
                <a:tc>
                  <a:txBody>
                    <a:bodyPr/>
                    <a:lstStyle/>
                    <a:p>
                      <a:pPr algn="ctr" fontAlgn="ctr"/>
                      <a:r>
                        <a:rPr lang="ru-RU" sz="1100" b="0" i="0" u="none" strike="noStrike" dirty="0" smtClean="0">
                          <a:latin typeface="Arial Cyr"/>
                        </a:rPr>
                        <a:t>-</a:t>
                      </a:r>
                      <a:endParaRPr lang="ru-RU" sz="1100" b="0" i="0" u="none" strike="noStrike" dirty="0">
                        <a:latin typeface="Arial Cyr"/>
                      </a:endParaRPr>
                    </a:p>
                  </a:txBody>
                  <a:tcPr marL="9525" marR="9525" marT="9525" marB="0" anchor="ctr"/>
                </a:tc>
                <a:tc>
                  <a:txBody>
                    <a:bodyPr/>
                    <a:lstStyle/>
                    <a:p>
                      <a:pPr algn="r" fontAlgn="ctr"/>
                      <a:endParaRPr lang="ru-RU" sz="1100" b="0" i="0" u="none" strike="noStrike" dirty="0">
                        <a:latin typeface="Arial Cyr"/>
                      </a:endParaRPr>
                    </a:p>
                  </a:txBody>
                  <a:tcPr marL="9525" marR="9525" marT="9525" marB="0" anchor="ctr"/>
                </a:tc>
              </a:tr>
              <a:tr h="546402">
                <a:tc>
                  <a:txBody>
                    <a:bodyPr/>
                    <a:lstStyle/>
                    <a:p>
                      <a:pPr algn="l" fontAlgn="ctr"/>
                      <a:r>
                        <a:rPr lang="ru-RU" sz="1100" b="0" i="0" u="none" strike="noStrike" dirty="0">
                          <a:solidFill>
                            <a:srgbClr val="000000"/>
                          </a:solidFill>
                          <a:latin typeface="Arial Cyr"/>
                        </a:rPr>
                        <a:t>Субвенции бюджетам субъектов Российской Федерации и муниципальных образований</a:t>
                      </a:r>
                    </a:p>
                  </a:txBody>
                  <a:tcPr marL="9525" marR="9525" marT="9525" marB="0" anchor="ctr"/>
                </a:tc>
                <a:tc>
                  <a:txBody>
                    <a:bodyPr/>
                    <a:lstStyle/>
                    <a:p>
                      <a:pPr algn="ctr" fontAlgn="ctr"/>
                      <a:r>
                        <a:rPr lang="ru-RU" sz="1100" b="0" i="0" u="none" strike="noStrike" dirty="0" smtClean="0">
                          <a:solidFill>
                            <a:srgbClr val="000000"/>
                          </a:solidFill>
                          <a:latin typeface="Arial Cyr"/>
                        </a:rPr>
                        <a:t>821 143,2</a:t>
                      </a:r>
                      <a:endParaRPr lang="ru-RU" sz="1100" b="0" i="0" u="none" strike="noStrike" dirty="0">
                        <a:solidFill>
                          <a:srgbClr val="000000"/>
                        </a:solidFill>
                        <a:latin typeface="Arial Cyr"/>
                      </a:endParaRPr>
                    </a:p>
                  </a:txBody>
                  <a:tcPr marL="9525" marR="9525" marT="9525" marB="0" anchor="ctr"/>
                </a:tc>
                <a:tc>
                  <a:txBody>
                    <a:bodyPr/>
                    <a:lstStyle/>
                    <a:p>
                      <a:pPr algn="r" fontAlgn="ctr"/>
                      <a:r>
                        <a:rPr lang="ru-RU" sz="1100" b="0" i="0" u="none" strike="noStrike" dirty="0" smtClean="0">
                          <a:solidFill>
                            <a:srgbClr val="000000"/>
                          </a:solidFill>
                          <a:latin typeface="Arial Cyr"/>
                        </a:rPr>
                        <a:t>954 052,5</a:t>
                      </a:r>
                      <a:endParaRPr lang="ru-RU" sz="1100" b="0" i="0" u="none" strike="noStrike" dirty="0">
                        <a:solidFill>
                          <a:srgbClr val="000000"/>
                        </a:solidFill>
                        <a:latin typeface="Arial Cyr"/>
                      </a:endParaRPr>
                    </a:p>
                  </a:txBody>
                  <a:tcPr marL="9525" marR="9525" marT="9525" marB="0" anchor="ctr"/>
                </a:tc>
                <a:tc>
                  <a:txBody>
                    <a:bodyPr/>
                    <a:lstStyle/>
                    <a:p>
                      <a:pPr algn="r" fontAlgn="ctr"/>
                      <a:r>
                        <a:rPr lang="ru-RU" sz="1100" b="0" i="0" u="none" strike="noStrike" dirty="0" smtClean="0">
                          <a:latin typeface="Arial Cyr"/>
                        </a:rPr>
                        <a:t>936 282,3</a:t>
                      </a:r>
                      <a:endParaRPr lang="ru-RU" sz="1100" b="0" i="0" u="none" strike="noStrike" dirty="0">
                        <a:latin typeface="Arial Cyr"/>
                      </a:endParaRPr>
                    </a:p>
                  </a:txBody>
                  <a:tcPr marL="9525" marR="9525" marT="9525" marB="0" anchor="ctr"/>
                </a:tc>
                <a:tc>
                  <a:txBody>
                    <a:bodyPr/>
                    <a:lstStyle/>
                    <a:p>
                      <a:pPr algn="ctr" fontAlgn="ctr"/>
                      <a:r>
                        <a:rPr lang="ru-RU" sz="1100" b="0" i="0" u="none" strike="noStrike" dirty="0" smtClean="0">
                          <a:latin typeface="Arial Cyr"/>
                        </a:rPr>
                        <a:t>114,0</a:t>
                      </a:r>
                      <a:endParaRPr lang="ru-RU" sz="1100" b="0" i="0" u="none" strike="noStrike" dirty="0">
                        <a:latin typeface="Arial Cyr"/>
                      </a:endParaRPr>
                    </a:p>
                  </a:txBody>
                  <a:tcPr marL="9525" marR="9525" marT="9525" marB="0" anchor="ctr"/>
                </a:tc>
                <a:tc>
                  <a:txBody>
                    <a:bodyPr/>
                    <a:lstStyle/>
                    <a:p>
                      <a:pPr algn="r" fontAlgn="ctr"/>
                      <a:endParaRPr lang="ru-RU" sz="1100" b="0" i="0" u="none" strike="noStrike" dirty="0">
                        <a:latin typeface="Arial Cyr"/>
                      </a:endParaRPr>
                    </a:p>
                  </a:txBody>
                  <a:tcPr marL="9525" marR="9525" marT="9525" marB="0" anchor="ctr"/>
                </a:tc>
              </a:tr>
              <a:tr h="362479">
                <a:tc>
                  <a:txBody>
                    <a:bodyPr/>
                    <a:lstStyle/>
                    <a:p>
                      <a:pPr algn="l" fontAlgn="ctr"/>
                      <a:r>
                        <a:rPr lang="ru-RU" sz="1100" b="0" i="0" u="none" strike="noStrike" dirty="0">
                          <a:solidFill>
                            <a:srgbClr val="000000"/>
                          </a:solidFill>
                          <a:latin typeface="Arial Cyr"/>
                        </a:rPr>
                        <a:t>Иные межбюджетные трансферты</a:t>
                      </a:r>
                    </a:p>
                  </a:txBody>
                  <a:tcPr marL="9525" marR="9525" marT="9525" marB="0" anchor="ctr"/>
                </a:tc>
                <a:tc>
                  <a:txBody>
                    <a:bodyPr/>
                    <a:lstStyle/>
                    <a:p>
                      <a:pPr algn="ctr" fontAlgn="ctr"/>
                      <a:r>
                        <a:rPr lang="ru-RU" sz="1100" b="0" i="0" u="none" strike="noStrike" dirty="0" smtClean="0">
                          <a:solidFill>
                            <a:srgbClr val="000000"/>
                          </a:solidFill>
                          <a:latin typeface="Arial Cyr"/>
                        </a:rPr>
                        <a:t>0</a:t>
                      </a:r>
                      <a:endParaRPr lang="ru-RU" sz="1100" b="0" i="0" u="none" strike="noStrike" dirty="0">
                        <a:solidFill>
                          <a:srgbClr val="000000"/>
                        </a:solidFill>
                        <a:latin typeface="Arial Cyr"/>
                      </a:endParaRPr>
                    </a:p>
                  </a:txBody>
                  <a:tcPr marL="9525" marR="9525" marT="9525" marB="0" anchor="ctr"/>
                </a:tc>
                <a:tc>
                  <a:txBody>
                    <a:bodyPr/>
                    <a:lstStyle/>
                    <a:p>
                      <a:pPr algn="r" fontAlgn="b"/>
                      <a:r>
                        <a:rPr lang="ru-RU" sz="1100" b="0" i="0" u="none" strike="noStrike" dirty="0" smtClean="0">
                          <a:latin typeface="Arial Cyr"/>
                        </a:rPr>
                        <a:t>1 013,1</a:t>
                      </a:r>
                    </a:p>
                  </a:txBody>
                  <a:tcPr marL="9525" marR="9525" marT="9525" marB="0" anchor="ctr"/>
                </a:tc>
                <a:tc>
                  <a:txBody>
                    <a:bodyPr/>
                    <a:lstStyle/>
                    <a:p>
                      <a:pPr algn="r" fontAlgn="b"/>
                      <a:r>
                        <a:rPr lang="ru-RU" sz="1100" b="0" i="0" u="none" strike="noStrike" dirty="0" smtClean="0">
                          <a:latin typeface="Arial Cyr"/>
                        </a:rPr>
                        <a:t>1 013,1</a:t>
                      </a:r>
                      <a:endParaRPr lang="ru-RU" sz="1100" b="0" i="0" u="none" strike="noStrike" dirty="0">
                        <a:latin typeface="Arial Cyr"/>
                      </a:endParaRPr>
                    </a:p>
                  </a:txBody>
                  <a:tcPr marL="9525" marR="9525" marT="9525" marB="0" anchor="ctr"/>
                </a:tc>
                <a:tc>
                  <a:txBody>
                    <a:bodyPr/>
                    <a:lstStyle/>
                    <a:p>
                      <a:pPr algn="ctr" fontAlgn="ctr"/>
                      <a:r>
                        <a:rPr lang="ru-RU" sz="1100" b="0" i="0" u="none" strike="noStrike" dirty="0" smtClean="0">
                          <a:latin typeface="Arial Cyr"/>
                        </a:rPr>
                        <a:t>-</a:t>
                      </a:r>
                      <a:endParaRPr lang="ru-RU" sz="1100" b="0" i="0" u="none" strike="noStrike" dirty="0">
                        <a:latin typeface="Arial Cyr"/>
                      </a:endParaRPr>
                    </a:p>
                  </a:txBody>
                  <a:tcPr marL="9525" marR="9525" marT="9525" marB="0" anchor="ctr"/>
                </a:tc>
                <a:tc>
                  <a:txBody>
                    <a:bodyPr/>
                    <a:lstStyle/>
                    <a:p>
                      <a:pPr algn="r" fontAlgn="ctr"/>
                      <a:endParaRPr lang="ru-RU" sz="1100" b="0" i="0" u="none" strike="noStrike" dirty="0">
                        <a:latin typeface="Arial Cyr"/>
                      </a:endParaRPr>
                    </a:p>
                  </a:txBody>
                  <a:tcPr marL="9525" marR="9525" marT="9525" marB="0" anchor="ctr"/>
                </a:tc>
              </a:tr>
              <a:tr h="448266">
                <a:tc>
                  <a:txBody>
                    <a:bodyPr/>
                    <a:lstStyle/>
                    <a:p>
                      <a:pPr algn="l" fontAlgn="ctr"/>
                      <a:r>
                        <a:rPr lang="ru-RU" sz="1100" b="0" i="0" u="none" strike="noStrike" dirty="0" smtClean="0">
                          <a:solidFill>
                            <a:srgbClr val="000000"/>
                          </a:solidFill>
                          <a:latin typeface="Arial Cyr"/>
                        </a:rPr>
                        <a:t>Прочие безвозмездные поступления</a:t>
                      </a:r>
                      <a:endParaRPr lang="ru-RU" sz="1100" b="0" i="0" u="none" strike="noStrike" dirty="0">
                        <a:solidFill>
                          <a:srgbClr val="000000"/>
                        </a:solidFill>
                        <a:latin typeface="Arial Cyr"/>
                      </a:endParaRPr>
                    </a:p>
                  </a:txBody>
                  <a:tcPr marL="9525" marR="9525" marT="9525" marB="0" anchor="ctr"/>
                </a:tc>
                <a:tc>
                  <a:txBody>
                    <a:bodyPr/>
                    <a:lstStyle/>
                    <a:p>
                      <a:pPr algn="ctr" fontAlgn="ctr"/>
                      <a:r>
                        <a:rPr lang="ru-RU" sz="1100" b="0" i="0" u="none" strike="noStrike" dirty="0" smtClean="0">
                          <a:solidFill>
                            <a:srgbClr val="000000"/>
                          </a:solidFill>
                          <a:latin typeface="Arial Cyr"/>
                        </a:rPr>
                        <a:t>0,0</a:t>
                      </a:r>
                      <a:endParaRPr lang="ru-RU" sz="1100" b="0" i="0" u="none" strike="noStrike" dirty="0">
                        <a:solidFill>
                          <a:srgbClr val="000000"/>
                        </a:solidFill>
                        <a:latin typeface="Arial Cyr"/>
                      </a:endParaRPr>
                    </a:p>
                  </a:txBody>
                  <a:tcPr marL="9525" marR="9525" marT="9525" marB="0" anchor="ctr"/>
                </a:tc>
                <a:tc>
                  <a:txBody>
                    <a:bodyPr/>
                    <a:lstStyle/>
                    <a:p>
                      <a:pPr algn="r" fontAlgn="b"/>
                      <a:r>
                        <a:rPr lang="ru-RU" sz="1100" b="0" i="0" u="none" strike="noStrike" dirty="0" smtClean="0">
                          <a:latin typeface="Arial Cyr"/>
                        </a:rPr>
                        <a:t>5 580,7</a:t>
                      </a:r>
                    </a:p>
                  </a:txBody>
                  <a:tcPr marL="9525" marR="9525" marT="9525" marB="0" anchor="ctr"/>
                </a:tc>
                <a:tc>
                  <a:txBody>
                    <a:bodyPr/>
                    <a:lstStyle/>
                    <a:p>
                      <a:pPr algn="r" fontAlgn="b"/>
                      <a:r>
                        <a:rPr lang="ru-RU" sz="1100" b="0" i="0" u="none" strike="noStrike" dirty="0" smtClean="0">
                          <a:latin typeface="Arial Cyr"/>
                        </a:rPr>
                        <a:t>5</a:t>
                      </a:r>
                      <a:r>
                        <a:rPr lang="ru-RU" sz="1100" b="0" i="0" u="none" strike="noStrike" baseline="0" dirty="0" smtClean="0">
                          <a:latin typeface="Arial Cyr"/>
                        </a:rPr>
                        <a:t> 500,8</a:t>
                      </a:r>
                      <a:endParaRPr lang="ru-RU" sz="1100" b="0" i="0" u="none" strike="noStrike" dirty="0">
                        <a:latin typeface="Arial Cyr"/>
                      </a:endParaRPr>
                    </a:p>
                  </a:txBody>
                  <a:tcPr marL="9525" marR="9525" marT="9525" marB="0" anchor="ctr"/>
                </a:tc>
                <a:tc>
                  <a:txBody>
                    <a:bodyPr/>
                    <a:lstStyle/>
                    <a:p>
                      <a:pPr algn="ctr" fontAlgn="ctr"/>
                      <a:r>
                        <a:rPr lang="ru-RU" sz="1100" b="0" i="0" u="none" strike="noStrike" dirty="0" smtClean="0">
                          <a:latin typeface="Arial Cyr"/>
                        </a:rPr>
                        <a:t>-</a:t>
                      </a:r>
                      <a:endParaRPr lang="ru-RU" sz="1100" b="0" i="0" u="none" strike="noStrike" dirty="0">
                        <a:latin typeface="Arial Cyr"/>
                      </a:endParaRPr>
                    </a:p>
                  </a:txBody>
                  <a:tcPr marL="9525" marR="9525" marT="9525" marB="0" anchor="ctr"/>
                </a:tc>
                <a:tc>
                  <a:txBody>
                    <a:bodyPr/>
                    <a:lstStyle/>
                    <a:p>
                      <a:pPr algn="r" fontAlgn="ctr"/>
                      <a:endParaRPr lang="ru-RU" sz="1100" b="0" i="0" u="none" strike="noStrike" dirty="0">
                        <a:latin typeface="Arial Cyr"/>
                      </a:endParaRPr>
                    </a:p>
                  </a:txBody>
                  <a:tcPr marL="9525" marR="9525" marT="9525" marB="0" anchor="ctr"/>
                </a:tc>
              </a:tr>
              <a:tr h="917263">
                <a:tc>
                  <a:txBody>
                    <a:bodyPr/>
                    <a:lstStyle/>
                    <a:p>
                      <a:pPr algn="l" fontAlgn="t"/>
                      <a:r>
                        <a:rPr lang="ru-RU" sz="1200" b="0" i="0" u="none" strike="noStrike" dirty="0" smtClean="0">
                          <a:solidFill>
                            <a:srgbClr val="000000"/>
                          </a:solidFill>
                          <a:latin typeface="Arial Cyr"/>
                        </a:rPr>
                        <a:t>Возврат остатков субсидий, субвенций и  иных межбюджетных трансфертов, имеющих целевое назначение, прошлых лет, из бюджетов городских округов</a:t>
                      </a:r>
                      <a:endParaRPr lang="ru-RU" sz="1200" b="0" i="0" u="none" strike="noStrike" dirty="0">
                        <a:solidFill>
                          <a:srgbClr val="000000"/>
                        </a:solidFill>
                        <a:latin typeface="Arial Cyr"/>
                      </a:endParaRPr>
                    </a:p>
                  </a:txBody>
                  <a:tcPr marL="9525" marR="9525" marT="9525" marB="0"/>
                </a:tc>
                <a:tc>
                  <a:txBody>
                    <a:bodyPr/>
                    <a:lstStyle/>
                    <a:p>
                      <a:pPr algn="r" fontAlgn="t"/>
                      <a:r>
                        <a:rPr lang="ru-RU" sz="1200" b="0" i="0" u="none" strike="noStrike" dirty="0" smtClean="0">
                          <a:solidFill>
                            <a:srgbClr val="000000"/>
                          </a:solidFill>
                          <a:latin typeface="Arial Cyr"/>
                        </a:rPr>
                        <a:t>0,0</a:t>
                      </a:r>
                      <a:endParaRPr lang="ru-RU" sz="1200" b="0" i="0" u="none" strike="noStrike" dirty="0">
                        <a:solidFill>
                          <a:srgbClr val="000000"/>
                        </a:solidFill>
                        <a:latin typeface="Arial Cyr"/>
                      </a:endParaRPr>
                    </a:p>
                  </a:txBody>
                  <a:tcPr marL="9525" marR="9525" marT="9525" marB="0" anchor="b"/>
                </a:tc>
                <a:tc>
                  <a:txBody>
                    <a:bodyPr/>
                    <a:lstStyle/>
                    <a:p>
                      <a:pPr algn="r" fontAlgn="b"/>
                      <a:r>
                        <a:rPr lang="ru-RU" sz="1200" b="0" i="0" u="none" strike="noStrike" dirty="0" smtClean="0">
                          <a:latin typeface="Arial Cyr"/>
                        </a:rPr>
                        <a:t>0,0</a:t>
                      </a:r>
                      <a:endParaRPr lang="ru-RU" sz="1200" b="0" i="0" u="none" strike="noStrike" dirty="0">
                        <a:latin typeface="Arial Cyr"/>
                      </a:endParaRPr>
                    </a:p>
                  </a:txBody>
                  <a:tcPr marL="9525" marR="9525" marT="9525" marB="0" anchor="b"/>
                </a:tc>
                <a:tc>
                  <a:txBody>
                    <a:bodyPr/>
                    <a:lstStyle/>
                    <a:p>
                      <a:pPr algn="r" fontAlgn="b"/>
                      <a:r>
                        <a:rPr lang="ru-RU" sz="1200" b="0" i="0" u="none" strike="noStrike" dirty="0" smtClean="0">
                          <a:latin typeface="Arial Cyr"/>
                        </a:rPr>
                        <a:t>-407,3</a:t>
                      </a:r>
                    </a:p>
                  </a:txBody>
                  <a:tcPr marL="9525" marR="9525" marT="9525" marB="0" anchor="b"/>
                </a:tc>
                <a:tc>
                  <a:txBody>
                    <a:bodyPr/>
                    <a:lstStyle/>
                    <a:p>
                      <a:pPr algn="r" fontAlgn="b"/>
                      <a:endParaRPr lang="ru-RU" sz="1200" b="0" i="0" u="none" strike="noStrike" dirty="0">
                        <a:latin typeface="Arial Cyr"/>
                      </a:endParaRPr>
                    </a:p>
                  </a:txBody>
                  <a:tcPr marL="9525" marR="9525" marT="9525" marB="0" anchor="b"/>
                </a:tc>
                <a:tc>
                  <a:txBody>
                    <a:bodyPr/>
                    <a:lstStyle/>
                    <a:p>
                      <a:pPr algn="r" fontAlgn="b"/>
                      <a:endParaRPr lang="ru-RU" sz="1200" b="0" i="0" u="none" strike="noStrike" dirty="0">
                        <a:latin typeface="Arial Cyr"/>
                      </a:endParaRPr>
                    </a:p>
                  </a:txBody>
                  <a:tcPr marL="9525" marR="9525" marT="9525" marB="0" anchor="b"/>
                </a:tc>
              </a:tr>
              <a:tr h="464526">
                <a:tc>
                  <a:txBody>
                    <a:bodyPr/>
                    <a:lstStyle/>
                    <a:p>
                      <a:pPr algn="l" fontAlgn="ctr"/>
                      <a:r>
                        <a:rPr lang="ru-RU" sz="1200" b="1" i="0" u="none" strike="noStrike" dirty="0">
                          <a:solidFill>
                            <a:srgbClr val="000000"/>
                          </a:solidFill>
                          <a:latin typeface="Arial Cyr"/>
                        </a:rPr>
                        <a:t>ВСЕГО ДОХОДОВ</a:t>
                      </a:r>
                    </a:p>
                  </a:txBody>
                  <a:tcPr marL="9525" marR="9525" marT="9525" marB="0" anchor="ctr"/>
                </a:tc>
                <a:tc>
                  <a:txBody>
                    <a:bodyPr/>
                    <a:lstStyle/>
                    <a:p>
                      <a:pPr algn="r" fontAlgn="ctr"/>
                      <a:r>
                        <a:rPr lang="ru-RU" sz="1200" b="1" i="0" u="none" strike="noStrike" dirty="0" smtClean="0">
                          <a:solidFill>
                            <a:srgbClr val="000000"/>
                          </a:solidFill>
                          <a:latin typeface="Arial Cyr"/>
                        </a:rPr>
                        <a:t>1 470 927,2</a:t>
                      </a:r>
                      <a:endParaRPr lang="ru-RU" sz="1200" b="1" i="0" u="none" strike="noStrike" dirty="0">
                        <a:solidFill>
                          <a:srgbClr val="000000"/>
                        </a:solidFill>
                        <a:latin typeface="Arial Cyr"/>
                      </a:endParaRPr>
                    </a:p>
                  </a:txBody>
                  <a:tcPr marL="9525" marR="9525" marT="9525" marB="0" anchor="ctr"/>
                </a:tc>
                <a:tc>
                  <a:txBody>
                    <a:bodyPr/>
                    <a:lstStyle/>
                    <a:p>
                      <a:pPr algn="r" fontAlgn="ctr"/>
                      <a:r>
                        <a:rPr lang="ru-RU" sz="1200" b="1" i="0" u="none" strike="noStrike" dirty="0" smtClean="0">
                          <a:solidFill>
                            <a:srgbClr val="000000"/>
                          </a:solidFill>
                          <a:latin typeface="Arial Cyr"/>
                        </a:rPr>
                        <a:t>1 939</a:t>
                      </a:r>
                      <a:r>
                        <a:rPr lang="ru-RU" sz="1200" b="1" i="0" u="none" strike="noStrike" baseline="0" dirty="0" smtClean="0">
                          <a:solidFill>
                            <a:srgbClr val="000000"/>
                          </a:solidFill>
                          <a:latin typeface="Arial Cyr"/>
                        </a:rPr>
                        <a:t> 268,6</a:t>
                      </a:r>
                      <a:endParaRPr lang="ru-RU" sz="1200" b="1" i="0" u="none" strike="noStrike" dirty="0">
                        <a:solidFill>
                          <a:srgbClr val="000000"/>
                        </a:solidFill>
                        <a:latin typeface="Arial Cyr"/>
                      </a:endParaRPr>
                    </a:p>
                  </a:txBody>
                  <a:tcPr marL="9525" marR="9525" marT="9525" marB="0" anchor="ctr"/>
                </a:tc>
                <a:tc>
                  <a:txBody>
                    <a:bodyPr/>
                    <a:lstStyle/>
                    <a:p>
                      <a:pPr algn="r" fontAlgn="ctr"/>
                      <a:r>
                        <a:rPr lang="ru-RU" sz="1200" b="1" i="0" u="none" strike="noStrike" dirty="0" smtClean="0">
                          <a:solidFill>
                            <a:srgbClr val="000000"/>
                          </a:solidFill>
                          <a:latin typeface="Arial Cyr"/>
                        </a:rPr>
                        <a:t>1 935 464,9</a:t>
                      </a:r>
                      <a:endParaRPr lang="ru-RU" sz="1200" b="1" i="0" u="none" strike="noStrike" dirty="0">
                        <a:solidFill>
                          <a:srgbClr val="000000"/>
                        </a:solidFill>
                        <a:latin typeface="Arial Cyr"/>
                      </a:endParaRPr>
                    </a:p>
                  </a:txBody>
                  <a:tcPr marL="9525" marR="9525" marT="9525" marB="0" anchor="ctr"/>
                </a:tc>
                <a:tc>
                  <a:txBody>
                    <a:bodyPr/>
                    <a:lstStyle/>
                    <a:p>
                      <a:pPr algn="r" fontAlgn="ctr"/>
                      <a:r>
                        <a:rPr lang="ru-RU" sz="1200" b="1" i="0" u="none" strike="noStrike" dirty="0" smtClean="0">
                          <a:latin typeface="Arial Cyr"/>
                        </a:rPr>
                        <a:t>131,6</a:t>
                      </a:r>
                      <a:endParaRPr lang="ru-RU" sz="1200" b="1" i="0" u="none" strike="noStrike" dirty="0">
                        <a:latin typeface="Arial Cyr"/>
                      </a:endParaRPr>
                    </a:p>
                  </a:txBody>
                  <a:tcPr marL="9525" marR="9525" marT="9525" marB="0" anchor="ctr"/>
                </a:tc>
                <a:tc>
                  <a:txBody>
                    <a:bodyPr/>
                    <a:lstStyle/>
                    <a:p>
                      <a:pPr algn="r" fontAlgn="ctr"/>
                      <a:endParaRPr lang="ru-RU" sz="1200" b="1" i="0" u="none" strike="noStrike" dirty="0">
                        <a:latin typeface="Arial Cyr"/>
                      </a:endParaRPr>
                    </a:p>
                  </a:txBody>
                  <a:tcPr marL="9525" marR="9525" marT="9525" marB="0" anchor="ctr"/>
                </a:tc>
              </a:tr>
            </a:tbl>
          </a:graphicData>
        </a:graphic>
      </p:graphicFrame>
      <p:pic>
        <p:nvPicPr>
          <p:cNvPr id="5" name="Picture 34" descr="gerb"/>
          <p:cNvPicPr>
            <a:picLocks noChangeAspect="1" noChangeArrowheads="1"/>
          </p:cNvPicPr>
          <p:nvPr/>
        </p:nvPicPr>
        <p:blipFill>
          <a:blip r:embed="rId2" cstate="print"/>
          <a:srcRect/>
          <a:stretch>
            <a:fillRect/>
          </a:stretch>
        </p:blipFill>
        <p:spPr bwMode="auto">
          <a:xfrm>
            <a:off x="1" y="0"/>
            <a:ext cx="357157" cy="71435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4469</TotalTime>
  <Words>4674</Words>
  <PresentationFormat>Экран (4:3)</PresentationFormat>
  <Paragraphs>873</Paragraphs>
  <Slides>25</Slides>
  <Notes>3</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25</vt:i4>
      </vt:variant>
    </vt:vector>
  </HeadingPairs>
  <TitlesOfParts>
    <vt:vector size="27" baseType="lpstr">
      <vt:lpstr>Тема Office</vt:lpstr>
      <vt:lpstr>Worksheet</vt:lpstr>
      <vt:lpstr>Слайд 1</vt:lpstr>
      <vt:lpstr>СОДЕРЖАНИЕ </vt:lpstr>
      <vt:lpstr>АЗБУКА БЮДЖЕТА </vt:lpstr>
      <vt:lpstr>Слайд 4</vt:lpstr>
      <vt:lpstr>Слайд 5</vt:lpstr>
      <vt:lpstr>Структура доходов бюджета города Воткинска  исполнение за 2018 год ДОХОДЫ ВСЕГО  1 935 464,9 тыс.руб.</vt:lpstr>
      <vt:lpstr>Общий объем доходов за 2018 год согласно классификации доходов бюджетов Российской Федерации </vt:lpstr>
      <vt:lpstr>Слайд 8</vt:lpstr>
      <vt:lpstr>Слайд 9</vt:lpstr>
      <vt:lpstr>Структура расходов бюджета города Воткинска исполнение за 2018 год</vt:lpstr>
      <vt:lpstr>Исполнение расходов по разделам и подразделам  классификации расходов  Бюджета муниципального образования   «Город Воткинск» за 2018 год  </vt:lpstr>
      <vt:lpstr>Слайд 12</vt:lpstr>
      <vt:lpstr>Слайд 13</vt:lpstr>
      <vt:lpstr>Слайд 14</vt:lpstr>
      <vt:lpstr>Слайд 15</vt:lpstr>
      <vt:lpstr>Слайд 16</vt:lpstr>
      <vt:lpstr>Слайд 17</vt:lpstr>
      <vt:lpstr>Слайд 18</vt:lpstr>
      <vt:lpstr>Исполнение бюджетных ассигнований по муниципальным  программам и непрограммным направлениям расходов Бюджета муниципального образования «Город Воткинск» за 2018 год </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Структура расходов бюджета города Воткинска 1 квартал 2015 года</dc:title>
  <dc:creator>ELENA</dc:creator>
  <cp:lastModifiedBy>USER</cp:lastModifiedBy>
  <cp:revision>614</cp:revision>
  <dcterms:modified xsi:type="dcterms:W3CDTF">2019-04-30T07:58:29Z</dcterms:modified>
</cp:coreProperties>
</file>